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47" r:id="rId3"/>
    <p:sldId id="340" r:id="rId4"/>
    <p:sldId id="354" r:id="rId5"/>
    <p:sldId id="341" r:id="rId6"/>
    <p:sldId id="355" r:id="rId7"/>
    <p:sldId id="343" r:id="rId8"/>
    <p:sldId id="357" r:id="rId9"/>
    <p:sldId id="345" r:id="rId10"/>
    <p:sldId id="356" r:id="rId11"/>
    <p:sldId id="344" r:id="rId12"/>
    <p:sldId id="353" r:id="rId13"/>
    <p:sldId id="303" r:id="rId14"/>
  </p:sldIdLst>
  <p:sldSz cx="12192000" cy="6858000"/>
  <p:notesSz cx="6797675" cy="9928225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8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0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E4876-01EB-4D4E-B58F-039C33CE55B9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DEC89C1-D39E-4ADE-94F9-5639C31B8C4D}">
      <dgm:prSet phldrT="[Texto]"/>
      <dgm:spPr>
        <a:solidFill>
          <a:srgbClr val="FF000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b="1" dirty="0" smtClean="0"/>
            <a:t>Transparencia, Acceso a Información y Apertura de datos públicos</a:t>
          </a:r>
          <a:endParaRPr lang="es-PE" b="1" dirty="0"/>
        </a:p>
      </dgm:t>
    </dgm:pt>
    <dgm:pt modelId="{DF2D3E71-8FC9-4C42-8692-4C5158C6E271}" type="parTrans" cxnId="{6ADAED7E-0ED9-46D0-8D9F-9FDB9E7D7B7A}">
      <dgm:prSet/>
      <dgm:spPr/>
      <dgm:t>
        <a:bodyPr/>
        <a:lstStyle/>
        <a:p>
          <a:endParaRPr lang="es-PE"/>
        </a:p>
      </dgm:t>
    </dgm:pt>
    <dgm:pt modelId="{7F8C4BE6-DC11-4CCC-86B6-984E87046171}" type="sibTrans" cxnId="{6ADAED7E-0ED9-46D0-8D9F-9FDB9E7D7B7A}">
      <dgm:prSet/>
      <dgm:spPr/>
      <dgm:t>
        <a:bodyPr/>
        <a:lstStyle/>
        <a:p>
          <a:endParaRPr lang="es-PE"/>
        </a:p>
      </dgm:t>
    </dgm:pt>
    <dgm:pt modelId="{51D53E2A-9B97-4F9D-85FB-E921C921EDA5}">
      <dgm:prSet phldrT="[Texto]"/>
      <dgm:spPr>
        <a:solidFill>
          <a:srgbClr val="00B05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dirty="0" smtClean="0"/>
            <a:t>Participación ciudadana</a:t>
          </a:r>
          <a:endParaRPr lang="es-PE" dirty="0"/>
        </a:p>
      </dgm:t>
    </dgm:pt>
    <dgm:pt modelId="{2CA97159-74B7-409A-B9C8-3043AB262E15}" type="parTrans" cxnId="{D04123DD-BFC3-4750-9503-0964EB74EC1D}">
      <dgm:prSet/>
      <dgm:spPr/>
      <dgm:t>
        <a:bodyPr/>
        <a:lstStyle/>
        <a:p>
          <a:endParaRPr lang="es-PE"/>
        </a:p>
      </dgm:t>
    </dgm:pt>
    <dgm:pt modelId="{B0BC9A93-8CC2-4FAC-9F76-EACD41F30DA6}" type="sibTrans" cxnId="{D04123DD-BFC3-4750-9503-0964EB74EC1D}">
      <dgm:prSet/>
      <dgm:spPr/>
      <dgm:t>
        <a:bodyPr/>
        <a:lstStyle/>
        <a:p>
          <a:endParaRPr lang="es-PE"/>
        </a:p>
      </dgm:t>
    </dgm:pt>
    <dgm:pt modelId="{E7D0CAC3-DBAC-4F72-BB8A-154DF1D862E9}">
      <dgm:prSet phldrT="[Texto]"/>
      <dgm:spPr>
        <a:solidFill>
          <a:srgbClr val="00B0F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dirty="0" smtClean="0"/>
            <a:t>Colaboración</a:t>
          </a:r>
          <a:endParaRPr lang="es-PE" dirty="0"/>
        </a:p>
      </dgm:t>
    </dgm:pt>
    <dgm:pt modelId="{77D46AE9-EF70-4874-98C0-B31D240C3AE4}" type="parTrans" cxnId="{15122ACD-CD18-496B-B6A4-2B76AE2FA4EB}">
      <dgm:prSet/>
      <dgm:spPr/>
      <dgm:t>
        <a:bodyPr/>
        <a:lstStyle/>
        <a:p>
          <a:endParaRPr lang="es-PE"/>
        </a:p>
      </dgm:t>
    </dgm:pt>
    <dgm:pt modelId="{FEB7C0BE-C017-488A-B96C-E9A5133171F8}" type="sibTrans" cxnId="{15122ACD-CD18-496B-B6A4-2B76AE2FA4EB}">
      <dgm:prSet/>
      <dgm:spPr/>
      <dgm:t>
        <a:bodyPr/>
        <a:lstStyle/>
        <a:p>
          <a:endParaRPr lang="es-PE"/>
        </a:p>
      </dgm:t>
    </dgm:pt>
    <dgm:pt modelId="{2AF03101-015C-4E19-9D64-40FDA4BDF224}">
      <dgm:prSet phldrT="[Texto]" custT="1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just"/>
          <a:r>
            <a:rPr lang="es-PE" sz="1200" dirty="0" smtClean="0"/>
            <a:t>Portal de Transparencia Estándar</a:t>
          </a:r>
          <a:endParaRPr lang="es-PE" sz="1200" dirty="0"/>
        </a:p>
      </dgm:t>
    </dgm:pt>
    <dgm:pt modelId="{EE81F78F-3802-457F-88E5-E2B3DE8BDD38}" type="parTrans" cxnId="{82C895A2-82A2-44CE-B664-BF42B2936158}">
      <dgm:prSet/>
      <dgm:spPr/>
      <dgm:t>
        <a:bodyPr/>
        <a:lstStyle/>
        <a:p>
          <a:endParaRPr lang="es-PE"/>
        </a:p>
      </dgm:t>
    </dgm:pt>
    <dgm:pt modelId="{20772DFA-8A5C-4551-95FE-444CE90281C0}" type="sibTrans" cxnId="{82C895A2-82A2-44CE-B664-BF42B2936158}">
      <dgm:prSet/>
      <dgm:spPr/>
      <dgm:t>
        <a:bodyPr/>
        <a:lstStyle/>
        <a:p>
          <a:endParaRPr lang="es-PE"/>
        </a:p>
      </dgm:t>
    </dgm:pt>
    <dgm:pt modelId="{514A324E-7C83-47CB-A502-D0EF08F8DD71}">
      <dgm:prSet phldrT="[Texto]" custT="1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just"/>
          <a:r>
            <a:rPr lang="es-PE" sz="1200" dirty="0" smtClean="0"/>
            <a:t>Plataforma de Datos Abiertos</a:t>
          </a:r>
          <a:endParaRPr lang="es-PE" sz="1200" dirty="0"/>
        </a:p>
      </dgm:t>
    </dgm:pt>
    <dgm:pt modelId="{115A9234-A992-4842-9BB9-AF6F0D78FF0E}" type="parTrans" cxnId="{6CC15897-A9E6-48F3-8FB3-9AD62422B47D}">
      <dgm:prSet/>
      <dgm:spPr/>
      <dgm:t>
        <a:bodyPr/>
        <a:lstStyle/>
        <a:p>
          <a:endParaRPr lang="es-PE"/>
        </a:p>
      </dgm:t>
    </dgm:pt>
    <dgm:pt modelId="{A9562AFF-DB2D-4280-84BA-591E7B3E678B}" type="sibTrans" cxnId="{6CC15897-A9E6-48F3-8FB3-9AD62422B47D}">
      <dgm:prSet/>
      <dgm:spPr/>
      <dgm:t>
        <a:bodyPr/>
        <a:lstStyle/>
        <a:p>
          <a:endParaRPr lang="es-PE"/>
        </a:p>
      </dgm:t>
    </dgm:pt>
    <dgm:pt modelId="{6C7A54EE-61A9-4E3C-91D8-5F9EC99D726D}">
      <dgm:prSet phldrT="[Texto]" custT="1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just"/>
          <a:r>
            <a:rPr lang="es-PE" sz="1200" dirty="0" smtClean="0"/>
            <a:t>Sistema de Registro de Solicitudes</a:t>
          </a:r>
          <a:endParaRPr lang="es-PE" sz="1200" dirty="0"/>
        </a:p>
      </dgm:t>
    </dgm:pt>
    <dgm:pt modelId="{9277A6B3-C282-4B12-9248-C19860F7FB3C}" type="parTrans" cxnId="{B0442DB8-9E4E-4F56-A989-9D19FC48DA7F}">
      <dgm:prSet/>
      <dgm:spPr/>
      <dgm:t>
        <a:bodyPr/>
        <a:lstStyle/>
        <a:p>
          <a:endParaRPr lang="es-PE"/>
        </a:p>
      </dgm:t>
    </dgm:pt>
    <dgm:pt modelId="{55BFA3FF-7DDF-4458-AEA2-B8AF46C3F2A5}" type="sibTrans" cxnId="{B0442DB8-9E4E-4F56-A989-9D19FC48DA7F}">
      <dgm:prSet/>
      <dgm:spPr/>
      <dgm:t>
        <a:bodyPr/>
        <a:lstStyle/>
        <a:p>
          <a:endParaRPr lang="es-PE"/>
        </a:p>
      </dgm:t>
    </dgm:pt>
    <dgm:pt modelId="{511F653F-07F2-4340-81E5-72457EFD9607}">
      <dgm:prSet phldrT="[Texto]" custT="1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algn="just"/>
          <a:r>
            <a:rPr lang="es-PE" sz="1200" dirty="0" smtClean="0"/>
            <a:t>Interoperabilidad</a:t>
          </a:r>
          <a:endParaRPr lang="es-PE" sz="1200" dirty="0"/>
        </a:p>
      </dgm:t>
    </dgm:pt>
    <dgm:pt modelId="{9638C8DB-0FE5-43D8-8FDB-B332EA91453C}" type="parTrans" cxnId="{71409D0D-E31C-4AD8-AE62-E2FA8860042A}">
      <dgm:prSet/>
      <dgm:spPr/>
      <dgm:t>
        <a:bodyPr/>
        <a:lstStyle/>
        <a:p>
          <a:endParaRPr lang="es-PE"/>
        </a:p>
      </dgm:t>
    </dgm:pt>
    <dgm:pt modelId="{1BDFD97A-F903-494D-816B-F373E931FECD}" type="sibTrans" cxnId="{71409D0D-E31C-4AD8-AE62-E2FA8860042A}">
      <dgm:prSet/>
      <dgm:spPr/>
      <dgm:t>
        <a:bodyPr/>
        <a:lstStyle/>
        <a:p>
          <a:endParaRPr lang="es-PE"/>
        </a:p>
      </dgm:t>
    </dgm:pt>
    <dgm:pt modelId="{340EE423-EA3E-4357-8604-6125B5EE6589}" type="pres">
      <dgm:prSet presAssocID="{25EE4876-01EB-4D4E-B58F-039C33CE55B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F8ADDE7-E6C7-4749-8E2C-A402C158777B}" type="pres">
      <dgm:prSet presAssocID="{DDEC89C1-D39E-4ADE-94F9-5639C31B8C4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BF63D3D-150E-43EE-AEF3-D488999336A1}" type="pres">
      <dgm:prSet presAssocID="{DDEC89C1-D39E-4ADE-94F9-5639C31B8C4D}" presName="gear1srcNode" presStyleLbl="node1" presStyleIdx="0" presStyleCnt="3"/>
      <dgm:spPr/>
      <dgm:t>
        <a:bodyPr/>
        <a:lstStyle/>
        <a:p>
          <a:endParaRPr lang="es-PE"/>
        </a:p>
      </dgm:t>
    </dgm:pt>
    <dgm:pt modelId="{654102D3-716D-469E-A545-DCCC0D446D79}" type="pres">
      <dgm:prSet presAssocID="{DDEC89C1-D39E-4ADE-94F9-5639C31B8C4D}" presName="gear1dstNode" presStyleLbl="node1" presStyleIdx="0" presStyleCnt="3"/>
      <dgm:spPr/>
      <dgm:t>
        <a:bodyPr/>
        <a:lstStyle/>
        <a:p>
          <a:endParaRPr lang="es-PE"/>
        </a:p>
      </dgm:t>
    </dgm:pt>
    <dgm:pt modelId="{7B44BD9D-A0FF-428D-8B07-D45084B0C55C}" type="pres">
      <dgm:prSet presAssocID="{DDEC89C1-D39E-4ADE-94F9-5639C31B8C4D}" presName="gear1ch" presStyleLbl="fgAcc1" presStyleIdx="0" presStyleCnt="1" custScaleX="159740" custScaleY="95310" custLinFactNeighborX="-83428" custLinFactNeighborY="-1625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609058D-B8BB-4F95-83E9-7E4C3177B77C}" type="pres">
      <dgm:prSet presAssocID="{51D53E2A-9B97-4F9D-85FB-E921C921EDA5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523CC08-CDA4-4BAD-A4F7-D23EA3770E6A}" type="pres">
      <dgm:prSet presAssocID="{51D53E2A-9B97-4F9D-85FB-E921C921EDA5}" presName="gear2srcNode" presStyleLbl="node1" presStyleIdx="1" presStyleCnt="3"/>
      <dgm:spPr/>
      <dgm:t>
        <a:bodyPr/>
        <a:lstStyle/>
        <a:p>
          <a:endParaRPr lang="es-PE"/>
        </a:p>
      </dgm:t>
    </dgm:pt>
    <dgm:pt modelId="{92DA90FD-0DF0-4699-AE48-15772B2DE701}" type="pres">
      <dgm:prSet presAssocID="{51D53E2A-9B97-4F9D-85FB-E921C921EDA5}" presName="gear2dstNode" presStyleLbl="node1" presStyleIdx="1" presStyleCnt="3"/>
      <dgm:spPr/>
      <dgm:t>
        <a:bodyPr/>
        <a:lstStyle/>
        <a:p>
          <a:endParaRPr lang="es-PE"/>
        </a:p>
      </dgm:t>
    </dgm:pt>
    <dgm:pt modelId="{51E19315-AF00-4FE2-96BA-E40BBAD1922A}" type="pres">
      <dgm:prSet presAssocID="{E7D0CAC3-DBAC-4F72-BB8A-154DF1D862E9}" presName="gear3" presStyleLbl="node1" presStyleIdx="2" presStyleCnt="3"/>
      <dgm:spPr/>
      <dgm:t>
        <a:bodyPr/>
        <a:lstStyle/>
        <a:p>
          <a:endParaRPr lang="es-PE"/>
        </a:p>
      </dgm:t>
    </dgm:pt>
    <dgm:pt modelId="{71ADDFB0-7193-43D4-9E01-FBEA29ABA1CD}" type="pres">
      <dgm:prSet presAssocID="{E7D0CAC3-DBAC-4F72-BB8A-154DF1D862E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8A12230-292C-407A-936E-37B8AFB9CF83}" type="pres">
      <dgm:prSet presAssocID="{E7D0CAC3-DBAC-4F72-BB8A-154DF1D862E9}" presName="gear3srcNode" presStyleLbl="node1" presStyleIdx="2" presStyleCnt="3"/>
      <dgm:spPr/>
      <dgm:t>
        <a:bodyPr/>
        <a:lstStyle/>
        <a:p>
          <a:endParaRPr lang="es-PE"/>
        </a:p>
      </dgm:t>
    </dgm:pt>
    <dgm:pt modelId="{460E6514-854B-4886-8CBB-650B485E2984}" type="pres">
      <dgm:prSet presAssocID="{E7D0CAC3-DBAC-4F72-BB8A-154DF1D862E9}" presName="gear3dstNode" presStyleLbl="node1" presStyleIdx="2" presStyleCnt="3"/>
      <dgm:spPr/>
      <dgm:t>
        <a:bodyPr/>
        <a:lstStyle/>
        <a:p>
          <a:endParaRPr lang="es-PE"/>
        </a:p>
      </dgm:t>
    </dgm:pt>
    <dgm:pt modelId="{35109BEC-B366-4BE2-A68E-FA24D3084BC3}" type="pres">
      <dgm:prSet presAssocID="{7F8C4BE6-DC11-4CCC-86B6-984E87046171}" presName="connector1" presStyleLbl="sibTrans2D1" presStyleIdx="0" presStyleCnt="3"/>
      <dgm:spPr/>
      <dgm:t>
        <a:bodyPr/>
        <a:lstStyle/>
        <a:p>
          <a:endParaRPr lang="es-PE"/>
        </a:p>
      </dgm:t>
    </dgm:pt>
    <dgm:pt modelId="{92CB1479-DF36-4946-B963-CFB5797CC45F}" type="pres">
      <dgm:prSet presAssocID="{B0BC9A93-8CC2-4FAC-9F76-EACD41F30DA6}" presName="connector2" presStyleLbl="sibTrans2D1" presStyleIdx="1" presStyleCnt="3"/>
      <dgm:spPr/>
      <dgm:t>
        <a:bodyPr/>
        <a:lstStyle/>
        <a:p>
          <a:endParaRPr lang="es-PE"/>
        </a:p>
      </dgm:t>
    </dgm:pt>
    <dgm:pt modelId="{7C056FBD-7C6A-4551-BDF5-654E481E9643}" type="pres">
      <dgm:prSet presAssocID="{FEB7C0BE-C017-488A-B96C-E9A5133171F8}" presName="connector3" presStyleLbl="sibTrans2D1" presStyleIdx="2" presStyleCnt="3"/>
      <dgm:spPr/>
      <dgm:t>
        <a:bodyPr/>
        <a:lstStyle/>
        <a:p>
          <a:endParaRPr lang="es-PE"/>
        </a:p>
      </dgm:t>
    </dgm:pt>
  </dgm:ptLst>
  <dgm:cxnLst>
    <dgm:cxn modelId="{4A7E2C06-FEF8-48B5-A989-E4251C1BE8AB}" type="presOf" srcId="{25EE4876-01EB-4D4E-B58F-039C33CE55B9}" destId="{340EE423-EA3E-4357-8604-6125B5EE6589}" srcOrd="0" destOrd="0" presId="urn:microsoft.com/office/officeart/2005/8/layout/gear1"/>
    <dgm:cxn modelId="{E2088038-E147-4419-B7D6-88B13CA829CA}" type="presOf" srcId="{51D53E2A-9B97-4F9D-85FB-E921C921EDA5}" destId="{92DA90FD-0DF0-4699-AE48-15772B2DE701}" srcOrd="2" destOrd="0" presId="urn:microsoft.com/office/officeart/2005/8/layout/gear1"/>
    <dgm:cxn modelId="{A4B4BCF5-0927-4167-AE1E-9C07D2A0720B}" type="presOf" srcId="{E7D0CAC3-DBAC-4F72-BB8A-154DF1D862E9}" destId="{18A12230-292C-407A-936E-37B8AFB9CF83}" srcOrd="2" destOrd="0" presId="urn:microsoft.com/office/officeart/2005/8/layout/gear1"/>
    <dgm:cxn modelId="{2A6B0D9E-53F2-4A7E-B44F-19FEE80198D9}" type="presOf" srcId="{E7D0CAC3-DBAC-4F72-BB8A-154DF1D862E9}" destId="{460E6514-854B-4886-8CBB-650B485E2984}" srcOrd="3" destOrd="0" presId="urn:microsoft.com/office/officeart/2005/8/layout/gear1"/>
    <dgm:cxn modelId="{7CE44A17-4582-4FE0-AB95-4FEFA9AA11D4}" type="presOf" srcId="{B0BC9A93-8CC2-4FAC-9F76-EACD41F30DA6}" destId="{92CB1479-DF36-4946-B963-CFB5797CC45F}" srcOrd="0" destOrd="0" presId="urn:microsoft.com/office/officeart/2005/8/layout/gear1"/>
    <dgm:cxn modelId="{82C895A2-82A2-44CE-B664-BF42B2936158}" srcId="{DDEC89C1-D39E-4ADE-94F9-5639C31B8C4D}" destId="{2AF03101-015C-4E19-9D64-40FDA4BDF224}" srcOrd="0" destOrd="0" parTransId="{EE81F78F-3802-457F-88E5-E2B3DE8BDD38}" sibTransId="{20772DFA-8A5C-4551-95FE-444CE90281C0}"/>
    <dgm:cxn modelId="{6CC15897-A9E6-48F3-8FB3-9AD62422B47D}" srcId="{DDEC89C1-D39E-4ADE-94F9-5639C31B8C4D}" destId="{514A324E-7C83-47CB-A502-D0EF08F8DD71}" srcOrd="1" destOrd="0" parTransId="{115A9234-A992-4842-9BB9-AF6F0D78FF0E}" sibTransId="{A9562AFF-DB2D-4280-84BA-591E7B3E678B}"/>
    <dgm:cxn modelId="{C99E756B-9AD4-40A0-ACEA-C1A31BBD9313}" type="presOf" srcId="{51D53E2A-9B97-4F9D-85FB-E921C921EDA5}" destId="{1523CC08-CDA4-4BAD-A4F7-D23EA3770E6A}" srcOrd="1" destOrd="0" presId="urn:microsoft.com/office/officeart/2005/8/layout/gear1"/>
    <dgm:cxn modelId="{12C83D58-DE68-4B18-B28D-46DCB44C2DE3}" type="presOf" srcId="{DDEC89C1-D39E-4ADE-94F9-5639C31B8C4D}" destId="{EBF63D3D-150E-43EE-AEF3-D488999336A1}" srcOrd="1" destOrd="0" presId="urn:microsoft.com/office/officeart/2005/8/layout/gear1"/>
    <dgm:cxn modelId="{6ADAED7E-0ED9-46D0-8D9F-9FDB9E7D7B7A}" srcId="{25EE4876-01EB-4D4E-B58F-039C33CE55B9}" destId="{DDEC89C1-D39E-4ADE-94F9-5639C31B8C4D}" srcOrd="0" destOrd="0" parTransId="{DF2D3E71-8FC9-4C42-8692-4C5158C6E271}" sibTransId="{7F8C4BE6-DC11-4CCC-86B6-984E87046171}"/>
    <dgm:cxn modelId="{D1D57E3D-F807-45D2-AA90-96DC1B4962F2}" type="presOf" srcId="{DDEC89C1-D39E-4ADE-94F9-5639C31B8C4D}" destId="{6F8ADDE7-E6C7-4749-8E2C-A402C158777B}" srcOrd="0" destOrd="0" presId="urn:microsoft.com/office/officeart/2005/8/layout/gear1"/>
    <dgm:cxn modelId="{E4E7416C-998E-446E-A228-D136158339FB}" type="presOf" srcId="{51D53E2A-9B97-4F9D-85FB-E921C921EDA5}" destId="{5609058D-B8BB-4F95-83E9-7E4C3177B77C}" srcOrd="0" destOrd="0" presId="urn:microsoft.com/office/officeart/2005/8/layout/gear1"/>
    <dgm:cxn modelId="{15122ACD-CD18-496B-B6A4-2B76AE2FA4EB}" srcId="{25EE4876-01EB-4D4E-B58F-039C33CE55B9}" destId="{E7D0CAC3-DBAC-4F72-BB8A-154DF1D862E9}" srcOrd="2" destOrd="0" parTransId="{77D46AE9-EF70-4874-98C0-B31D240C3AE4}" sibTransId="{FEB7C0BE-C017-488A-B96C-E9A5133171F8}"/>
    <dgm:cxn modelId="{DF507964-0B64-48A6-AC49-AED3DF5D18BB}" type="presOf" srcId="{511F653F-07F2-4340-81E5-72457EFD9607}" destId="{7B44BD9D-A0FF-428D-8B07-D45084B0C55C}" srcOrd="0" destOrd="3" presId="urn:microsoft.com/office/officeart/2005/8/layout/gear1"/>
    <dgm:cxn modelId="{4ACE079C-5ED1-49CC-97EB-1BC36017F18D}" type="presOf" srcId="{2AF03101-015C-4E19-9D64-40FDA4BDF224}" destId="{7B44BD9D-A0FF-428D-8B07-D45084B0C55C}" srcOrd="0" destOrd="0" presId="urn:microsoft.com/office/officeart/2005/8/layout/gear1"/>
    <dgm:cxn modelId="{5374B21D-CA2A-4D34-B4EA-F25B6F6E0191}" type="presOf" srcId="{6C7A54EE-61A9-4E3C-91D8-5F9EC99D726D}" destId="{7B44BD9D-A0FF-428D-8B07-D45084B0C55C}" srcOrd="0" destOrd="2" presId="urn:microsoft.com/office/officeart/2005/8/layout/gear1"/>
    <dgm:cxn modelId="{B0442DB8-9E4E-4F56-A989-9D19FC48DA7F}" srcId="{DDEC89C1-D39E-4ADE-94F9-5639C31B8C4D}" destId="{6C7A54EE-61A9-4E3C-91D8-5F9EC99D726D}" srcOrd="2" destOrd="0" parTransId="{9277A6B3-C282-4B12-9248-C19860F7FB3C}" sibTransId="{55BFA3FF-7DDF-4458-AEA2-B8AF46C3F2A5}"/>
    <dgm:cxn modelId="{088D16B5-96C3-4CB6-94B5-78FEBF029C77}" type="presOf" srcId="{7F8C4BE6-DC11-4CCC-86B6-984E87046171}" destId="{35109BEC-B366-4BE2-A68E-FA24D3084BC3}" srcOrd="0" destOrd="0" presId="urn:microsoft.com/office/officeart/2005/8/layout/gear1"/>
    <dgm:cxn modelId="{0E38E801-982A-41AE-BE11-58C03AF50752}" type="presOf" srcId="{514A324E-7C83-47CB-A502-D0EF08F8DD71}" destId="{7B44BD9D-A0FF-428D-8B07-D45084B0C55C}" srcOrd="0" destOrd="1" presId="urn:microsoft.com/office/officeart/2005/8/layout/gear1"/>
    <dgm:cxn modelId="{D04123DD-BFC3-4750-9503-0964EB74EC1D}" srcId="{25EE4876-01EB-4D4E-B58F-039C33CE55B9}" destId="{51D53E2A-9B97-4F9D-85FB-E921C921EDA5}" srcOrd="1" destOrd="0" parTransId="{2CA97159-74B7-409A-B9C8-3043AB262E15}" sibTransId="{B0BC9A93-8CC2-4FAC-9F76-EACD41F30DA6}"/>
    <dgm:cxn modelId="{8DCECFC4-8846-45C6-AD13-5E14A5D61F0A}" type="presOf" srcId="{DDEC89C1-D39E-4ADE-94F9-5639C31B8C4D}" destId="{654102D3-716D-469E-A545-DCCC0D446D79}" srcOrd="2" destOrd="0" presId="urn:microsoft.com/office/officeart/2005/8/layout/gear1"/>
    <dgm:cxn modelId="{027EC6CC-2B2D-4A1D-86AB-74DC885771F3}" type="presOf" srcId="{FEB7C0BE-C017-488A-B96C-E9A5133171F8}" destId="{7C056FBD-7C6A-4551-BDF5-654E481E9643}" srcOrd="0" destOrd="0" presId="urn:microsoft.com/office/officeart/2005/8/layout/gear1"/>
    <dgm:cxn modelId="{71409D0D-E31C-4AD8-AE62-E2FA8860042A}" srcId="{DDEC89C1-D39E-4ADE-94F9-5639C31B8C4D}" destId="{511F653F-07F2-4340-81E5-72457EFD9607}" srcOrd="3" destOrd="0" parTransId="{9638C8DB-0FE5-43D8-8FDB-B332EA91453C}" sibTransId="{1BDFD97A-F903-494D-816B-F373E931FECD}"/>
    <dgm:cxn modelId="{F957DD6A-5465-4C6A-B49E-D2B14B3243EE}" type="presOf" srcId="{E7D0CAC3-DBAC-4F72-BB8A-154DF1D862E9}" destId="{71ADDFB0-7193-43D4-9E01-FBEA29ABA1CD}" srcOrd="1" destOrd="0" presId="urn:microsoft.com/office/officeart/2005/8/layout/gear1"/>
    <dgm:cxn modelId="{9662ECCC-5144-482E-9575-2871E388CDE9}" type="presOf" srcId="{E7D0CAC3-DBAC-4F72-BB8A-154DF1D862E9}" destId="{51E19315-AF00-4FE2-96BA-E40BBAD1922A}" srcOrd="0" destOrd="0" presId="urn:microsoft.com/office/officeart/2005/8/layout/gear1"/>
    <dgm:cxn modelId="{7009DF8C-3800-4774-90CE-568DA69D3866}" type="presParOf" srcId="{340EE423-EA3E-4357-8604-6125B5EE6589}" destId="{6F8ADDE7-E6C7-4749-8E2C-A402C158777B}" srcOrd="0" destOrd="0" presId="urn:microsoft.com/office/officeart/2005/8/layout/gear1"/>
    <dgm:cxn modelId="{9F2A73F4-5253-49F9-97B5-B18E0F29644B}" type="presParOf" srcId="{340EE423-EA3E-4357-8604-6125B5EE6589}" destId="{EBF63D3D-150E-43EE-AEF3-D488999336A1}" srcOrd="1" destOrd="0" presId="urn:microsoft.com/office/officeart/2005/8/layout/gear1"/>
    <dgm:cxn modelId="{BB74A19A-130B-4DE4-8B46-594AEF52B1A6}" type="presParOf" srcId="{340EE423-EA3E-4357-8604-6125B5EE6589}" destId="{654102D3-716D-469E-A545-DCCC0D446D79}" srcOrd="2" destOrd="0" presId="urn:microsoft.com/office/officeart/2005/8/layout/gear1"/>
    <dgm:cxn modelId="{1D9B70D3-2423-4522-8D1D-25EA45842531}" type="presParOf" srcId="{340EE423-EA3E-4357-8604-6125B5EE6589}" destId="{7B44BD9D-A0FF-428D-8B07-D45084B0C55C}" srcOrd="3" destOrd="0" presId="urn:microsoft.com/office/officeart/2005/8/layout/gear1"/>
    <dgm:cxn modelId="{DB3C195D-DA5C-491C-AE08-8EB5D1685358}" type="presParOf" srcId="{340EE423-EA3E-4357-8604-6125B5EE6589}" destId="{5609058D-B8BB-4F95-83E9-7E4C3177B77C}" srcOrd="4" destOrd="0" presId="urn:microsoft.com/office/officeart/2005/8/layout/gear1"/>
    <dgm:cxn modelId="{6B6BD711-505C-4DEA-9A6E-E19DF030A7E1}" type="presParOf" srcId="{340EE423-EA3E-4357-8604-6125B5EE6589}" destId="{1523CC08-CDA4-4BAD-A4F7-D23EA3770E6A}" srcOrd="5" destOrd="0" presId="urn:microsoft.com/office/officeart/2005/8/layout/gear1"/>
    <dgm:cxn modelId="{64E49A5D-7E47-476F-B1B7-8F1179792641}" type="presParOf" srcId="{340EE423-EA3E-4357-8604-6125B5EE6589}" destId="{92DA90FD-0DF0-4699-AE48-15772B2DE701}" srcOrd="6" destOrd="0" presId="urn:microsoft.com/office/officeart/2005/8/layout/gear1"/>
    <dgm:cxn modelId="{C030E60C-10CF-48F8-8709-E1C00DCE5B52}" type="presParOf" srcId="{340EE423-EA3E-4357-8604-6125B5EE6589}" destId="{51E19315-AF00-4FE2-96BA-E40BBAD1922A}" srcOrd="7" destOrd="0" presId="urn:microsoft.com/office/officeart/2005/8/layout/gear1"/>
    <dgm:cxn modelId="{63AF130E-53A4-4068-BAF0-AEEDB1D46703}" type="presParOf" srcId="{340EE423-EA3E-4357-8604-6125B5EE6589}" destId="{71ADDFB0-7193-43D4-9E01-FBEA29ABA1CD}" srcOrd="8" destOrd="0" presId="urn:microsoft.com/office/officeart/2005/8/layout/gear1"/>
    <dgm:cxn modelId="{BEBC8F29-7E23-4B9E-89D8-EB0CF61FECF4}" type="presParOf" srcId="{340EE423-EA3E-4357-8604-6125B5EE6589}" destId="{18A12230-292C-407A-936E-37B8AFB9CF83}" srcOrd="9" destOrd="0" presId="urn:microsoft.com/office/officeart/2005/8/layout/gear1"/>
    <dgm:cxn modelId="{DDE182E7-D5F2-479F-A0C2-EF5F7D920CCC}" type="presParOf" srcId="{340EE423-EA3E-4357-8604-6125B5EE6589}" destId="{460E6514-854B-4886-8CBB-650B485E2984}" srcOrd="10" destOrd="0" presId="urn:microsoft.com/office/officeart/2005/8/layout/gear1"/>
    <dgm:cxn modelId="{DF9CA0BE-8B32-46FA-9768-219548A60AF5}" type="presParOf" srcId="{340EE423-EA3E-4357-8604-6125B5EE6589}" destId="{35109BEC-B366-4BE2-A68E-FA24D3084BC3}" srcOrd="11" destOrd="0" presId="urn:microsoft.com/office/officeart/2005/8/layout/gear1"/>
    <dgm:cxn modelId="{EA80535C-572D-49A9-BB5D-0E669C2FF1EA}" type="presParOf" srcId="{340EE423-EA3E-4357-8604-6125B5EE6589}" destId="{92CB1479-DF36-4946-B963-CFB5797CC45F}" srcOrd="12" destOrd="0" presId="urn:microsoft.com/office/officeart/2005/8/layout/gear1"/>
    <dgm:cxn modelId="{B3B897C8-BE2A-499E-8768-A1B9B3A445E5}" type="presParOf" srcId="{340EE423-EA3E-4357-8604-6125B5EE6589}" destId="{7C056FBD-7C6A-4551-BDF5-654E481E9643}" srcOrd="1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EE4876-01EB-4D4E-B58F-039C33CE55B9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DEC89C1-D39E-4ADE-94F9-5639C31B8C4D}">
      <dgm:prSet phldrT="[Texto]"/>
      <dgm:spPr>
        <a:solidFill>
          <a:schemeClr val="bg1">
            <a:lumMod val="65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dirty="0" smtClean="0"/>
            <a:t>Transparencia, Acceso a Información y Apertura de datos públicos</a:t>
          </a:r>
          <a:endParaRPr lang="es-PE" dirty="0"/>
        </a:p>
      </dgm:t>
    </dgm:pt>
    <dgm:pt modelId="{DF2D3E71-8FC9-4C42-8692-4C5158C6E271}" type="parTrans" cxnId="{6ADAED7E-0ED9-46D0-8D9F-9FDB9E7D7B7A}">
      <dgm:prSet/>
      <dgm:spPr/>
      <dgm:t>
        <a:bodyPr/>
        <a:lstStyle/>
        <a:p>
          <a:endParaRPr lang="es-PE"/>
        </a:p>
      </dgm:t>
    </dgm:pt>
    <dgm:pt modelId="{7F8C4BE6-DC11-4CCC-86B6-984E87046171}" type="sibTrans" cxnId="{6ADAED7E-0ED9-46D0-8D9F-9FDB9E7D7B7A}">
      <dgm:prSet/>
      <dgm:spPr/>
      <dgm:t>
        <a:bodyPr/>
        <a:lstStyle/>
        <a:p>
          <a:endParaRPr lang="es-PE"/>
        </a:p>
      </dgm:t>
    </dgm:pt>
    <dgm:pt modelId="{51D53E2A-9B97-4F9D-85FB-E921C921EDA5}">
      <dgm:prSet phldrT="[Texto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sz="1400" b="1" dirty="0" smtClean="0"/>
            <a:t>Participación ciudadana</a:t>
          </a:r>
          <a:endParaRPr lang="es-PE" sz="1400" b="1" dirty="0"/>
        </a:p>
      </dgm:t>
    </dgm:pt>
    <dgm:pt modelId="{2CA97159-74B7-409A-B9C8-3043AB262E15}" type="parTrans" cxnId="{D04123DD-BFC3-4750-9503-0964EB74EC1D}">
      <dgm:prSet/>
      <dgm:spPr/>
      <dgm:t>
        <a:bodyPr/>
        <a:lstStyle/>
        <a:p>
          <a:endParaRPr lang="es-PE"/>
        </a:p>
      </dgm:t>
    </dgm:pt>
    <dgm:pt modelId="{B0BC9A93-8CC2-4FAC-9F76-EACD41F30DA6}" type="sibTrans" cxnId="{D04123DD-BFC3-4750-9503-0964EB74EC1D}">
      <dgm:prSet/>
      <dgm:spPr/>
      <dgm:t>
        <a:bodyPr/>
        <a:lstStyle/>
        <a:p>
          <a:endParaRPr lang="es-PE"/>
        </a:p>
      </dgm:t>
    </dgm:pt>
    <dgm:pt modelId="{E7D0CAC3-DBAC-4F72-BB8A-154DF1D862E9}">
      <dgm:prSet phldrT="[Texto]" custT="1"/>
      <dgm:spPr>
        <a:solidFill>
          <a:srgbClr val="00B0F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PE" sz="1400" b="1" dirty="0" smtClean="0"/>
            <a:t>Colaboración</a:t>
          </a:r>
          <a:endParaRPr lang="es-PE" sz="1400" b="1" dirty="0"/>
        </a:p>
      </dgm:t>
    </dgm:pt>
    <dgm:pt modelId="{77D46AE9-EF70-4874-98C0-B31D240C3AE4}" type="parTrans" cxnId="{15122ACD-CD18-496B-B6A4-2B76AE2FA4EB}">
      <dgm:prSet/>
      <dgm:spPr/>
      <dgm:t>
        <a:bodyPr/>
        <a:lstStyle/>
        <a:p>
          <a:endParaRPr lang="es-PE"/>
        </a:p>
      </dgm:t>
    </dgm:pt>
    <dgm:pt modelId="{FEB7C0BE-C017-488A-B96C-E9A5133171F8}" type="sibTrans" cxnId="{15122ACD-CD18-496B-B6A4-2B76AE2FA4EB}">
      <dgm:prSet/>
      <dgm:spPr/>
      <dgm:t>
        <a:bodyPr/>
        <a:lstStyle/>
        <a:p>
          <a:endParaRPr lang="es-PE"/>
        </a:p>
      </dgm:t>
    </dgm:pt>
    <dgm:pt modelId="{6AB7B933-847E-4171-A386-FD94BC865C4B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50" dirty="0" smtClean="0"/>
            <a:t>Plataforma de consulta ciudadana para el diseño y formulación de políticas públicas</a:t>
          </a:r>
          <a:endParaRPr lang="es-PE" sz="1050" dirty="0"/>
        </a:p>
      </dgm:t>
    </dgm:pt>
    <dgm:pt modelId="{203BD608-01D5-4E0C-A21B-24A668DCB766}" type="parTrans" cxnId="{369F80A6-FC4A-434A-8190-B1790DC6FC70}">
      <dgm:prSet/>
      <dgm:spPr/>
      <dgm:t>
        <a:bodyPr/>
        <a:lstStyle/>
        <a:p>
          <a:endParaRPr lang="es-PE"/>
        </a:p>
      </dgm:t>
    </dgm:pt>
    <dgm:pt modelId="{F9D425CB-DF7A-404B-847E-C37CC4806EAE}" type="sibTrans" cxnId="{369F80A6-FC4A-434A-8190-B1790DC6FC70}">
      <dgm:prSet/>
      <dgm:spPr/>
      <dgm:t>
        <a:bodyPr/>
        <a:lstStyle/>
        <a:p>
          <a:endParaRPr lang="es-PE"/>
        </a:p>
      </dgm:t>
    </dgm:pt>
    <dgm:pt modelId="{131A9500-89A1-40CF-A310-B562FCF32B43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50" dirty="0" smtClean="0"/>
            <a:t>Mecanismo de escucha activa</a:t>
          </a:r>
          <a:endParaRPr lang="es-PE" sz="1050" dirty="0"/>
        </a:p>
      </dgm:t>
    </dgm:pt>
    <dgm:pt modelId="{8C76AA64-DCD4-4050-A06B-6594BD3C9241}" type="parTrans" cxnId="{BC6A3EDA-7CA9-4D09-B8BF-64353FD69B84}">
      <dgm:prSet/>
      <dgm:spPr/>
      <dgm:t>
        <a:bodyPr/>
        <a:lstStyle/>
        <a:p>
          <a:endParaRPr lang="es-PE"/>
        </a:p>
      </dgm:t>
    </dgm:pt>
    <dgm:pt modelId="{520B69A4-4757-436B-93F1-5CC418E0E024}" type="sibTrans" cxnId="{BC6A3EDA-7CA9-4D09-B8BF-64353FD69B84}">
      <dgm:prSet/>
      <dgm:spPr/>
      <dgm:t>
        <a:bodyPr/>
        <a:lstStyle/>
        <a:p>
          <a:endParaRPr lang="es-PE"/>
        </a:p>
      </dgm:t>
    </dgm:pt>
    <dgm:pt modelId="{87E37672-340E-4FC2-86B9-8BA2F6911DA0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50" dirty="0" smtClean="0"/>
            <a:t>Espacios para iniciativas ciudadanas</a:t>
          </a:r>
          <a:endParaRPr lang="es-PE" sz="1050" dirty="0"/>
        </a:p>
      </dgm:t>
    </dgm:pt>
    <dgm:pt modelId="{DDAD5899-FAC5-46B9-8DCF-513EC0091FD9}" type="parTrans" cxnId="{ECEDC49E-F9DF-487C-B33D-B5C297AB7AA0}">
      <dgm:prSet/>
      <dgm:spPr/>
      <dgm:t>
        <a:bodyPr/>
        <a:lstStyle/>
        <a:p>
          <a:endParaRPr lang="es-PE"/>
        </a:p>
      </dgm:t>
    </dgm:pt>
    <dgm:pt modelId="{DAEAF44D-E545-4449-8706-DB4FA25B5642}" type="sibTrans" cxnId="{ECEDC49E-F9DF-487C-B33D-B5C297AB7AA0}">
      <dgm:prSet/>
      <dgm:spPr/>
      <dgm:t>
        <a:bodyPr/>
        <a:lstStyle/>
        <a:p>
          <a:endParaRPr lang="es-PE"/>
        </a:p>
      </dgm:t>
    </dgm:pt>
    <dgm:pt modelId="{BCB8BD8A-E3A6-4357-A67F-14FD4D505EA4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50" dirty="0" smtClean="0"/>
            <a:t>Servicios digitales, peticiones en línea</a:t>
          </a:r>
          <a:endParaRPr lang="es-PE" sz="1050" dirty="0"/>
        </a:p>
      </dgm:t>
    </dgm:pt>
    <dgm:pt modelId="{A0F9D75B-AE00-4075-B14D-FD7B8BF319EB}" type="parTrans" cxnId="{5457CF10-B91E-4DFA-AB38-4EAE49D43B47}">
      <dgm:prSet/>
      <dgm:spPr/>
      <dgm:t>
        <a:bodyPr/>
        <a:lstStyle/>
        <a:p>
          <a:endParaRPr lang="es-PE"/>
        </a:p>
      </dgm:t>
    </dgm:pt>
    <dgm:pt modelId="{E0FAD9B7-5405-4E46-AFC4-63213E6732B3}" type="sibTrans" cxnId="{5457CF10-B91E-4DFA-AB38-4EAE49D43B47}">
      <dgm:prSet/>
      <dgm:spPr/>
      <dgm:t>
        <a:bodyPr/>
        <a:lstStyle/>
        <a:p>
          <a:endParaRPr lang="es-PE"/>
        </a:p>
      </dgm:t>
    </dgm:pt>
    <dgm:pt modelId="{E45FC21E-B8B1-4901-B693-F992FE0173BF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00" dirty="0" smtClean="0"/>
            <a:t>Plataforma de trabajo colaborativo</a:t>
          </a:r>
          <a:endParaRPr lang="es-PE" sz="1000" dirty="0"/>
        </a:p>
      </dgm:t>
    </dgm:pt>
    <dgm:pt modelId="{347D33E7-7170-4F94-8F5F-7928FC309471}" type="parTrans" cxnId="{B0FFEB0A-68B6-4918-8AFD-124E1DFB1C0F}">
      <dgm:prSet/>
      <dgm:spPr/>
      <dgm:t>
        <a:bodyPr/>
        <a:lstStyle/>
        <a:p>
          <a:endParaRPr lang="es-PE"/>
        </a:p>
      </dgm:t>
    </dgm:pt>
    <dgm:pt modelId="{654C7CA9-36F8-489A-BAFF-9800419BA882}" type="sibTrans" cxnId="{B0FFEB0A-68B6-4918-8AFD-124E1DFB1C0F}">
      <dgm:prSet/>
      <dgm:spPr/>
      <dgm:t>
        <a:bodyPr/>
        <a:lstStyle/>
        <a:p>
          <a:endParaRPr lang="es-PE"/>
        </a:p>
      </dgm:t>
    </dgm:pt>
    <dgm:pt modelId="{9C955109-8B99-4A8A-A6F0-9608938D6084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00" dirty="0" smtClean="0"/>
            <a:t>Iniciativas de </a:t>
          </a:r>
          <a:r>
            <a:rPr lang="es-PE" sz="1000" dirty="0" err="1" smtClean="0"/>
            <a:t>co</a:t>
          </a:r>
          <a:r>
            <a:rPr lang="es-PE" sz="1000" dirty="0" smtClean="0"/>
            <a:t>-diseño, </a:t>
          </a:r>
          <a:r>
            <a:rPr lang="es-PE" sz="1000" dirty="0" err="1" smtClean="0"/>
            <a:t>co</a:t>
          </a:r>
          <a:r>
            <a:rPr lang="es-PE" sz="1000" dirty="0" smtClean="0"/>
            <a:t>-creación y </a:t>
          </a:r>
          <a:r>
            <a:rPr lang="es-PE" sz="1000" dirty="0" err="1" smtClean="0"/>
            <a:t>co</a:t>
          </a:r>
          <a:r>
            <a:rPr lang="es-PE" sz="1000" dirty="0" smtClean="0"/>
            <a:t>-producción de servicios con valor público</a:t>
          </a:r>
          <a:endParaRPr lang="es-PE" sz="1000" dirty="0"/>
        </a:p>
      </dgm:t>
    </dgm:pt>
    <dgm:pt modelId="{564B049B-FEB8-4991-A9A1-673D01F4F8F3}" type="parTrans" cxnId="{C201C9D7-F19C-4C43-976C-C2A10A05B1D1}">
      <dgm:prSet/>
      <dgm:spPr/>
      <dgm:t>
        <a:bodyPr/>
        <a:lstStyle/>
        <a:p>
          <a:endParaRPr lang="es-PE"/>
        </a:p>
      </dgm:t>
    </dgm:pt>
    <dgm:pt modelId="{00A016C4-3853-411E-81B1-59765F9343E9}" type="sibTrans" cxnId="{C201C9D7-F19C-4C43-976C-C2A10A05B1D1}">
      <dgm:prSet/>
      <dgm:spPr/>
      <dgm:t>
        <a:bodyPr/>
        <a:lstStyle/>
        <a:p>
          <a:endParaRPr lang="es-PE"/>
        </a:p>
      </dgm:t>
    </dgm:pt>
    <dgm:pt modelId="{7A9157A0-A6D7-49D0-942F-4B874A810A76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00" dirty="0" smtClean="0"/>
            <a:t>Innovación abierta e inteligencia colectiva</a:t>
          </a:r>
          <a:endParaRPr lang="es-PE" sz="1000" dirty="0"/>
        </a:p>
      </dgm:t>
    </dgm:pt>
    <dgm:pt modelId="{37EAB33B-20CF-48BC-A480-65C8AC1564C5}" type="parTrans" cxnId="{8BE9C334-39EC-432C-B899-51AD921AE8F9}">
      <dgm:prSet/>
      <dgm:spPr/>
      <dgm:t>
        <a:bodyPr/>
        <a:lstStyle/>
        <a:p>
          <a:endParaRPr lang="es-PE"/>
        </a:p>
      </dgm:t>
    </dgm:pt>
    <dgm:pt modelId="{565D826E-9CEF-42D1-AA7B-486825A26B6C}" type="sibTrans" cxnId="{8BE9C334-39EC-432C-B899-51AD921AE8F9}">
      <dgm:prSet/>
      <dgm:spPr/>
      <dgm:t>
        <a:bodyPr/>
        <a:lstStyle/>
        <a:p>
          <a:endParaRPr lang="es-PE"/>
        </a:p>
      </dgm:t>
    </dgm:pt>
    <dgm:pt modelId="{01E79316-5B77-40D3-BEE2-C4285F44DC18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just"/>
          <a:r>
            <a:rPr lang="es-PE" sz="1000" dirty="0" smtClean="0"/>
            <a:t>Asociaciones público privadas/público sociales</a:t>
          </a:r>
          <a:endParaRPr lang="es-PE" sz="1000" dirty="0"/>
        </a:p>
      </dgm:t>
    </dgm:pt>
    <dgm:pt modelId="{007200EE-381C-47DB-AC91-BFC103EEB5A7}" type="parTrans" cxnId="{BEEE7F3C-6B81-4B85-9E5A-8DFF94F68F96}">
      <dgm:prSet/>
      <dgm:spPr/>
      <dgm:t>
        <a:bodyPr/>
        <a:lstStyle/>
        <a:p>
          <a:endParaRPr lang="es-PE"/>
        </a:p>
      </dgm:t>
    </dgm:pt>
    <dgm:pt modelId="{A2C8DAAD-C87B-498E-ABF9-B4B6A507E497}" type="sibTrans" cxnId="{BEEE7F3C-6B81-4B85-9E5A-8DFF94F68F96}">
      <dgm:prSet/>
      <dgm:spPr/>
      <dgm:t>
        <a:bodyPr/>
        <a:lstStyle/>
        <a:p>
          <a:endParaRPr lang="es-PE"/>
        </a:p>
      </dgm:t>
    </dgm:pt>
    <dgm:pt modelId="{340EE423-EA3E-4357-8604-6125B5EE6589}" type="pres">
      <dgm:prSet presAssocID="{25EE4876-01EB-4D4E-B58F-039C33CE55B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F8ADDE7-E6C7-4749-8E2C-A402C158777B}" type="pres">
      <dgm:prSet presAssocID="{DDEC89C1-D39E-4ADE-94F9-5639C31B8C4D}" presName="gear1" presStyleLbl="node1" presStyleIdx="0" presStyleCnt="3" custScaleX="97048" custScaleY="84620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BF63D3D-150E-43EE-AEF3-D488999336A1}" type="pres">
      <dgm:prSet presAssocID="{DDEC89C1-D39E-4ADE-94F9-5639C31B8C4D}" presName="gear1srcNode" presStyleLbl="node1" presStyleIdx="0" presStyleCnt="3"/>
      <dgm:spPr/>
      <dgm:t>
        <a:bodyPr/>
        <a:lstStyle/>
        <a:p>
          <a:endParaRPr lang="es-PE"/>
        </a:p>
      </dgm:t>
    </dgm:pt>
    <dgm:pt modelId="{654102D3-716D-469E-A545-DCCC0D446D79}" type="pres">
      <dgm:prSet presAssocID="{DDEC89C1-D39E-4ADE-94F9-5639C31B8C4D}" presName="gear1dstNode" presStyleLbl="node1" presStyleIdx="0" presStyleCnt="3"/>
      <dgm:spPr/>
      <dgm:t>
        <a:bodyPr/>
        <a:lstStyle/>
        <a:p>
          <a:endParaRPr lang="es-PE"/>
        </a:p>
      </dgm:t>
    </dgm:pt>
    <dgm:pt modelId="{5609058D-B8BB-4F95-83E9-7E4C3177B77C}" type="pres">
      <dgm:prSet presAssocID="{51D53E2A-9B97-4F9D-85FB-E921C921EDA5}" presName="gear2" presStyleLbl="node1" presStyleIdx="1" presStyleCnt="3" custScaleX="144310" custScaleY="140145" custLinFactNeighborX="-37568" custLinFactNeighborY="11191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523CC08-CDA4-4BAD-A4F7-D23EA3770E6A}" type="pres">
      <dgm:prSet presAssocID="{51D53E2A-9B97-4F9D-85FB-E921C921EDA5}" presName="gear2srcNode" presStyleLbl="node1" presStyleIdx="1" presStyleCnt="3"/>
      <dgm:spPr/>
      <dgm:t>
        <a:bodyPr/>
        <a:lstStyle/>
        <a:p>
          <a:endParaRPr lang="es-PE"/>
        </a:p>
      </dgm:t>
    </dgm:pt>
    <dgm:pt modelId="{92DA90FD-0DF0-4699-AE48-15772B2DE701}" type="pres">
      <dgm:prSet presAssocID="{51D53E2A-9B97-4F9D-85FB-E921C921EDA5}" presName="gear2dstNode" presStyleLbl="node1" presStyleIdx="1" presStyleCnt="3"/>
      <dgm:spPr/>
      <dgm:t>
        <a:bodyPr/>
        <a:lstStyle/>
        <a:p>
          <a:endParaRPr lang="es-PE"/>
        </a:p>
      </dgm:t>
    </dgm:pt>
    <dgm:pt modelId="{0FC16CE4-EC0A-4838-82C8-B23F1270A877}" type="pres">
      <dgm:prSet presAssocID="{51D53E2A-9B97-4F9D-85FB-E921C921EDA5}" presName="gear2ch" presStyleLbl="fgAcc1" presStyleIdx="0" presStyleCnt="2" custScaleX="130679" custScaleY="145441" custLinFactNeighborX="10814" custLinFactNeighborY="39177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1E19315-AF00-4FE2-96BA-E40BBAD1922A}" type="pres">
      <dgm:prSet presAssocID="{E7D0CAC3-DBAC-4F72-BB8A-154DF1D862E9}" presName="gear3" presStyleLbl="node1" presStyleIdx="2" presStyleCnt="3" custScaleX="129641" custScaleY="132985" custLinFactNeighborX="-13244" custLinFactNeighborY="-2770"/>
      <dgm:spPr/>
      <dgm:t>
        <a:bodyPr/>
        <a:lstStyle/>
        <a:p>
          <a:endParaRPr lang="es-PE"/>
        </a:p>
      </dgm:t>
    </dgm:pt>
    <dgm:pt modelId="{71ADDFB0-7193-43D4-9E01-FBEA29ABA1CD}" type="pres">
      <dgm:prSet presAssocID="{E7D0CAC3-DBAC-4F72-BB8A-154DF1D862E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8A12230-292C-407A-936E-37B8AFB9CF83}" type="pres">
      <dgm:prSet presAssocID="{E7D0CAC3-DBAC-4F72-BB8A-154DF1D862E9}" presName="gear3srcNode" presStyleLbl="node1" presStyleIdx="2" presStyleCnt="3"/>
      <dgm:spPr/>
      <dgm:t>
        <a:bodyPr/>
        <a:lstStyle/>
        <a:p>
          <a:endParaRPr lang="es-PE"/>
        </a:p>
      </dgm:t>
    </dgm:pt>
    <dgm:pt modelId="{460E6514-854B-4886-8CBB-650B485E2984}" type="pres">
      <dgm:prSet presAssocID="{E7D0CAC3-DBAC-4F72-BB8A-154DF1D862E9}" presName="gear3dstNode" presStyleLbl="node1" presStyleIdx="2" presStyleCnt="3"/>
      <dgm:spPr/>
      <dgm:t>
        <a:bodyPr/>
        <a:lstStyle/>
        <a:p>
          <a:endParaRPr lang="es-PE"/>
        </a:p>
      </dgm:t>
    </dgm:pt>
    <dgm:pt modelId="{5D344B1F-513B-4024-A60D-5534C2005859}" type="pres">
      <dgm:prSet presAssocID="{E7D0CAC3-DBAC-4F72-BB8A-154DF1D862E9}" presName="gear3ch" presStyleLbl="fgAcc1" presStyleIdx="1" presStyleCnt="2" custScaleX="125000" custScaleY="151627" custLinFactNeighborX="15306" custLinFactNeighborY="-2969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5109BEC-B366-4BE2-A68E-FA24D3084BC3}" type="pres">
      <dgm:prSet presAssocID="{7F8C4BE6-DC11-4CCC-86B6-984E87046171}" presName="connector1" presStyleLbl="sibTrans2D1" presStyleIdx="0" presStyleCnt="3" custLinFactNeighborX="-9991" custLinFactNeighborY="3232"/>
      <dgm:spPr/>
      <dgm:t>
        <a:bodyPr/>
        <a:lstStyle/>
        <a:p>
          <a:endParaRPr lang="es-PE"/>
        </a:p>
      </dgm:t>
    </dgm:pt>
    <dgm:pt modelId="{92CB1479-DF36-4946-B963-CFB5797CC45F}" type="pres">
      <dgm:prSet presAssocID="{B0BC9A93-8CC2-4FAC-9F76-EACD41F30DA6}" presName="connector2" presStyleLbl="sibTrans2D1" presStyleIdx="1" presStyleCnt="3" custLinFactNeighborX="-16876" custLinFactNeighborY="-14315"/>
      <dgm:spPr/>
      <dgm:t>
        <a:bodyPr/>
        <a:lstStyle/>
        <a:p>
          <a:endParaRPr lang="es-PE"/>
        </a:p>
      </dgm:t>
    </dgm:pt>
    <dgm:pt modelId="{7C056FBD-7C6A-4551-BDF5-654E481E9643}" type="pres">
      <dgm:prSet presAssocID="{FEB7C0BE-C017-488A-B96C-E9A5133171F8}" presName="connector3" presStyleLbl="sibTrans2D1" presStyleIdx="2" presStyleCnt="3" custLinFactNeighborX="-16812" custLinFactNeighborY="-9137"/>
      <dgm:spPr/>
      <dgm:t>
        <a:bodyPr/>
        <a:lstStyle/>
        <a:p>
          <a:endParaRPr lang="es-PE"/>
        </a:p>
      </dgm:t>
    </dgm:pt>
  </dgm:ptLst>
  <dgm:cxnLst>
    <dgm:cxn modelId="{D380F08C-C73B-4064-8273-91D1A810BCA4}" type="presOf" srcId="{9C955109-8B99-4A8A-A6F0-9608938D6084}" destId="{5D344B1F-513B-4024-A60D-5534C2005859}" srcOrd="0" destOrd="1" presId="urn:microsoft.com/office/officeart/2005/8/layout/gear1"/>
    <dgm:cxn modelId="{BF1447C0-6D66-4A3B-9ED7-BF68D7D859A4}" type="presOf" srcId="{51D53E2A-9B97-4F9D-85FB-E921C921EDA5}" destId="{1523CC08-CDA4-4BAD-A4F7-D23EA3770E6A}" srcOrd="1" destOrd="0" presId="urn:microsoft.com/office/officeart/2005/8/layout/gear1"/>
    <dgm:cxn modelId="{65397C84-53CC-4C71-BAF5-CDFC84847217}" type="presOf" srcId="{7A9157A0-A6D7-49D0-942F-4B874A810A76}" destId="{5D344B1F-513B-4024-A60D-5534C2005859}" srcOrd="0" destOrd="2" presId="urn:microsoft.com/office/officeart/2005/8/layout/gear1"/>
    <dgm:cxn modelId="{26F712E2-8EF9-4C92-8778-B517D7FE1BF9}" type="presOf" srcId="{DDEC89C1-D39E-4ADE-94F9-5639C31B8C4D}" destId="{6F8ADDE7-E6C7-4749-8E2C-A402C158777B}" srcOrd="0" destOrd="0" presId="urn:microsoft.com/office/officeart/2005/8/layout/gear1"/>
    <dgm:cxn modelId="{7CE571C7-0120-4280-8D37-238199C85D44}" type="presOf" srcId="{E7D0CAC3-DBAC-4F72-BB8A-154DF1D862E9}" destId="{18A12230-292C-407A-936E-37B8AFB9CF83}" srcOrd="2" destOrd="0" presId="urn:microsoft.com/office/officeart/2005/8/layout/gear1"/>
    <dgm:cxn modelId="{BEEE7F3C-6B81-4B85-9E5A-8DFF94F68F96}" srcId="{E7D0CAC3-DBAC-4F72-BB8A-154DF1D862E9}" destId="{01E79316-5B77-40D3-BEE2-C4285F44DC18}" srcOrd="3" destOrd="0" parTransId="{007200EE-381C-47DB-AC91-BFC103EEB5A7}" sibTransId="{A2C8DAAD-C87B-498E-ABF9-B4B6A507E497}"/>
    <dgm:cxn modelId="{15122ACD-CD18-496B-B6A4-2B76AE2FA4EB}" srcId="{25EE4876-01EB-4D4E-B58F-039C33CE55B9}" destId="{E7D0CAC3-DBAC-4F72-BB8A-154DF1D862E9}" srcOrd="2" destOrd="0" parTransId="{77D46AE9-EF70-4874-98C0-B31D240C3AE4}" sibTransId="{FEB7C0BE-C017-488A-B96C-E9A5133171F8}"/>
    <dgm:cxn modelId="{C201C9D7-F19C-4C43-976C-C2A10A05B1D1}" srcId="{E7D0CAC3-DBAC-4F72-BB8A-154DF1D862E9}" destId="{9C955109-8B99-4A8A-A6F0-9608938D6084}" srcOrd="1" destOrd="0" parTransId="{564B049B-FEB8-4991-A9A1-673D01F4F8F3}" sibTransId="{00A016C4-3853-411E-81B1-59765F9343E9}"/>
    <dgm:cxn modelId="{818CD5FD-AB21-425B-ADDB-2FBCF0A59559}" type="presOf" srcId="{7F8C4BE6-DC11-4CCC-86B6-984E87046171}" destId="{35109BEC-B366-4BE2-A68E-FA24D3084BC3}" srcOrd="0" destOrd="0" presId="urn:microsoft.com/office/officeart/2005/8/layout/gear1"/>
    <dgm:cxn modelId="{ECEDC49E-F9DF-487C-B33D-B5C297AB7AA0}" srcId="{51D53E2A-9B97-4F9D-85FB-E921C921EDA5}" destId="{87E37672-340E-4FC2-86B9-8BA2F6911DA0}" srcOrd="2" destOrd="0" parTransId="{DDAD5899-FAC5-46B9-8DCF-513EC0091FD9}" sibTransId="{DAEAF44D-E545-4449-8706-DB4FA25B5642}"/>
    <dgm:cxn modelId="{28846638-9E08-42EC-A841-230ECDFD5313}" type="presOf" srcId="{FEB7C0BE-C017-488A-B96C-E9A5133171F8}" destId="{7C056FBD-7C6A-4551-BDF5-654E481E9643}" srcOrd="0" destOrd="0" presId="urn:microsoft.com/office/officeart/2005/8/layout/gear1"/>
    <dgm:cxn modelId="{D04123DD-BFC3-4750-9503-0964EB74EC1D}" srcId="{25EE4876-01EB-4D4E-B58F-039C33CE55B9}" destId="{51D53E2A-9B97-4F9D-85FB-E921C921EDA5}" srcOrd="1" destOrd="0" parTransId="{2CA97159-74B7-409A-B9C8-3043AB262E15}" sibTransId="{B0BC9A93-8CC2-4FAC-9F76-EACD41F30DA6}"/>
    <dgm:cxn modelId="{286EE4EF-462D-46A1-8334-9BA99AEDAC3D}" type="presOf" srcId="{E7D0CAC3-DBAC-4F72-BB8A-154DF1D862E9}" destId="{460E6514-854B-4886-8CBB-650B485E2984}" srcOrd="3" destOrd="0" presId="urn:microsoft.com/office/officeart/2005/8/layout/gear1"/>
    <dgm:cxn modelId="{364D4531-5E5C-4712-82ED-243095D40EE6}" type="presOf" srcId="{6AB7B933-847E-4171-A386-FD94BC865C4B}" destId="{0FC16CE4-EC0A-4838-82C8-B23F1270A877}" srcOrd="0" destOrd="0" presId="urn:microsoft.com/office/officeart/2005/8/layout/gear1"/>
    <dgm:cxn modelId="{6579DD69-FE98-47E3-ADED-D568A8CED906}" type="presOf" srcId="{E7D0CAC3-DBAC-4F72-BB8A-154DF1D862E9}" destId="{51E19315-AF00-4FE2-96BA-E40BBAD1922A}" srcOrd="0" destOrd="0" presId="urn:microsoft.com/office/officeart/2005/8/layout/gear1"/>
    <dgm:cxn modelId="{6F1BBFE3-35F9-4DF2-BD80-ECDB826DC34A}" type="presOf" srcId="{B0BC9A93-8CC2-4FAC-9F76-EACD41F30DA6}" destId="{92CB1479-DF36-4946-B963-CFB5797CC45F}" srcOrd="0" destOrd="0" presId="urn:microsoft.com/office/officeart/2005/8/layout/gear1"/>
    <dgm:cxn modelId="{A7C17F34-422F-454A-8C9D-BC3D6A1DF5FF}" type="presOf" srcId="{51D53E2A-9B97-4F9D-85FB-E921C921EDA5}" destId="{5609058D-B8BB-4F95-83E9-7E4C3177B77C}" srcOrd="0" destOrd="0" presId="urn:microsoft.com/office/officeart/2005/8/layout/gear1"/>
    <dgm:cxn modelId="{901782D5-CEB5-452C-8312-15C97F929787}" type="presOf" srcId="{DDEC89C1-D39E-4ADE-94F9-5639C31B8C4D}" destId="{EBF63D3D-150E-43EE-AEF3-D488999336A1}" srcOrd="1" destOrd="0" presId="urn:microsoft.com/office/officeart/2005/8/layout/gear1"/>
    <dgm:cxn modelId="{5E24BAA0-AA36-467B-B57A-036667DB56DF}" type="presOf" srcId="{01E79316-5B77-40D3-BEE2-C4285F44DC18}" destId="{5D344B1F-513B-4024-A60D-5534C2005859}" srcOrd="0" destOrd="3" presId="urn:microsoft.com/office/officeart/2005/8/layout/gear1"/>
    <dgm:cxn modelId="{3F8FEEA4-8A07-4D80-9030-AE325D869C1C}" type="presOf" srcId="{DDEC89C1-D39E-4ADE-94F9-5639C31B8C4D}" destId="{654102D3-716D-469E-A545-DCCC0D446D79}" srcOrd="2" destOrd="0" presId="urn:microsoft.com/office/officeart/2005/8/layout/gear1"/>
    <dgm:cxn modelId="{8BE9C334-39EC-432C-B899-51AD921AE8F9}" srcId="{E7D0CAC3-DBAC-4F72-BB8A-154DF1D862E9}" destId="{7A9157A0-A6D7-49D0-942F-4B874A810A76}" srcOrd="2" destOrd="0" parTransId="{37EAB33B-20CF-48BC-A480-65C8AC1564C5}" sibTransId="{565D826E-9CEF-42D1-AA7B-486825A26B6C}"/>
    <dgm:cxn modelId="{0120B1F0-AFEE-4B0F-B740-D6EA59518E55}" type="presOf" srcId="{E7D0CAC3-DBAC-4F72-BB8A-154DF1D862E9}" destId="{71ADDFB0-7193-43D4-9E01-FBEA29ABA1CD}" srcOrd="1" destOrd="0" presId="urn:microsoft.com/office/officeart/2005/8/layout/gear1"/>
    <dgm:cxn modelId="{5457CF10-B91E-4DFA-AB38-4EAE49D43B47}" srcId="{51D53E2A-9B97-4F9D-85FB-E921C921EDA5}" destId="{BCB8BD8A-E3A6-4357-A67F-14FD4D505EA4}" srcOrd="3" destOrd="0" parTransId="{A0F9D75B-AE00-4075-B14D-FD7B8BF319EB}" sibTransId="{E0FAD9B7-5405-4E46-AFC4-63213E6732B3}"/>
    <dgm:cxn modelId="{97031045-1F23-4247-B941-0AE89371FF25}" type="presOf" srcId="{51D53E2A-9B97-4F9D-85FB-E921C921EDA5}" destId="{92DA90FD-0DF0-4699-AE48-15772B2DE701}" srcOrd="2" destOrd="0" presId="urn:microsoft.com/office/officeart/2005/8/layout/gear1"/>
    <dgm:cxn modelId="{B0FFEB0A-68B6-4918-8AFD-124E1DFB1C0F}" srcId="{E7D0CAC3-DBAC-4F72-BB8A-154DF1D862E9}" destId="{E45FC21E-B8B1-4901-B693-F992FE0173BF}" srcOrd="0" destOrd="0" parTransId="{347D33E7-7170-4F94-8F5F-7928FC309471}" sibTransId="{654C7CA9-36F8-489A-BAFF-9800419BA882}"/>
    <dgm:cxn modelId="{BC6A3EDA-7CA9-4D09-B8BF-64353FD69B84}" srcId="{51D53E2A-9B97-4F9D-85FB-E921C921EDA5}" destId="{131A9500-89A1-40CF-A310-B562FCF32B43}" srcOrd="1" destOrd="0" parTransId="{8C76AA64-DCD4-4050-A06B-6594BD3C9241}" sibTransId="{520B69A4-4757-436B-93F1-5CC418E0E024}"/>
    <dgm:cxn modelId="{F330F354-7048-43E6-9C9B-33F39E621662}" type="presOf" srcId="{131A9500-89A1-40CF-A310-B562FCF32B43}" destId="{0FC16CE4-EC0A-4838-82C8-B23F1270A877}" srcOrd="0" destOrd="1" presId="urn:microsoft.com/office/officeart/2005/8/layout/gear1"/>
    <dgm:cxn modelId="{6084BDFF-419F-4BE0-896E-A24323254E5A}" type="presOf" srcId="{BCB8BD8A-E3A6-4357-A67F-14FD4D505EA4}" destId="{0FC16CE4-EC0A-4838-82C8-B23F1270A877}" srcOrd="0" destOrd="3" presId="urn:microsoft.com/office/officeart/2005/8/layout/gear1"/>
    <dgm:cxn modelId="{871583B7-9EA0-4931-A844-E6EB76031406}" type="presOf" srcId="{25EE4876-01EB-4D4E-B58F-039C33CE55B9}" destId="{340EE423-EA3E-4357-8604-6125B5EE6589}" srcOrd="0" destOrd="0" presId="urn:microsoft.com/office/officeart/2005/8/layout/gear1"/>
    <dgm:cxn modelId="{369F80A6-FC4A-434A-8190-B1790DC6FC70}" srcId="{51D53E2A-9B97-4F9D-85FB-E921C921EDA5}" destId="{6AB7B933-847E-4171-A386-FD94BC865C4B}" srcOrd="0" destOrd="0" parTransId="{203BD608-01D5-4E0C-A21B-24A668DCB766}" sibTransId="{F9D425CB-DF7A-404B-847E-C37CC4806EAE}"/>
    <dgm:cxn modelId="{ACDEEAD2-EE71-4FDF-A77D-3CAEDF1CE6FF}" type="presOf" srcId="{E45FC21E-B8B1-4901-B693-F992FE0173BF}" destId="{5D344B1F-513B-4024-A60D-5534C2005859}" srcOrd="0" destOrd="0" presId="urn:microsoft.com/office/officeart/2005/8/layout/gear1"/>
    <dgm:cxn modelId="{BAA12C32-0E93-4924-B050-17D504B5C07E}" type="presOf" srcId="{87E37672-340E-4FC2-86B9-8BA2F6911DA0}" destId="{0FC16CE4-EC0A-4838-82C8-B23F1270A877}" srcOrd="0" destOrd="2" presId="urn:microsoft.com/office/officeart/2005/8/layout/gear1"/>
    <dgm:cxn modelId="{6ADAED7E-0ED9-46D0-8D9F-9FDB9E7D7B7A}" srcId="{25EE4876-01EB-4D4E-B58F-039C33CE55B9}" destId="{DDEC89C1-D39E-4ADE-94F9-5639C31B8C4D}" srcOrd="0" destOrd="0" parTransId="{DF2D3E71-8FC9-4C42-8692-4C5158C6E271}" sibTransId="{7F8C4BE6-DC11-4CCC-86B6-984E87046171}"/>
    <dgm:cxn modelId="{C9A7E57A-3864-4510-8548-FCBF20D74CD4}" type="presParOf" srcId="{340EE423-EA3E-4357-8604-6125B5EE6589}" destId="{6F8ADDE7-E6C7-4749-8E2C-A402C158777B}" srcOrd="0" destOrd="0" presId="urn:microsoft.com/office/officeart/2005/8/layout/gear1"/>
    <dgm:cxn modelId="{1E37363F-8A43-400D-863E-C457E8FB1B69}" type="presParOf" srcId="{340EE423-EA3E-4357-8604-6125B5EE6589}" destId="{EBF63D3D-150E-43EE-AEF3-D488999336A1}" srcOrd="1" destOrd="0" presId="urn:microsoft.com/office/officeart/2005/8/layout/gear1"/>
    <dgm:cxn modelId="{02147E42-D0BC-4B05-8C40-98A769494528}" type="presParOf" srcId="{340EE423-EA3E-4357-8604-6125B5EE6589}" destId="{654102D3-716D-469E-A545-DCCC0D446D79}" srcOrd="2" destOrd="0" presId="urn:microsoft.com/office/officeart/2005/8/layout/gear1"/>
    <dgm:cxn modelId="{15A8E637-31B6-44F6-B62D-F9F75CE729A6}" type="presParOf" srcId="{340EE423-EA3E-4357-8604-6125B5EE6589}" destId="{5609058D-B8BB-4F95-83E9-7E4C3177B77C}" srcOrd="3" destOrd="0" presId="urn:microsoft.com/office/officeart/2005/8/layout/gear1"/>
    <dgm:cxn modelId="{75085807-60BF-4CDA-B03F-7C4B9E799DE2}" type="presParOf" srcId="{340EE423-EA3E-4357-8604-6125B5EE6589}" destId="{1523CC08-CDA4-4BAD-A4F7-D23EA3770E6A}" srcOrd="4" destOrd="0" presId="urn:microsoft.com/office/officeart/2005/8/layout/gear1"/>
    <dgm:cxn modelId="{550E1CED-434C-4CA0-86FC-57DD6B2B8B51}" type="presParOf" srcId="{340EE423-EA3E-4357-8604-6125B5EE6589}" destId="{92DA90FD-0DF0-4699-AE48-15772B2DE701}" srcOrd="5" destOrd="0" presId="urn:microsoft.com/office/officeart/2005/8/layout/gear1"/>
    <dgm:cxn modelId="{A6402CB1-6026-42E4-83EC-B2A994751DD9}" type="presParOf" srcId="{340EE423-EA3E-4357-8604-6125B5EE6589}" destId="{0FC16CE4-EC0A-4838-82C8-B23F1270A877}" srcOrd="6" destOrd="0" presId="urn:microsoft.com/office/officeart/2005/8/layout/gear1"/>
    <dgm:cxn modelId="{D66C8F8B-504F-4901-966F-2611264D5A7C}" type="presParOf" srcId="{340EE423-EA3E-4357-8604-6125B5EE6589}" destId="{51E19315-AF00-4FE2-96BA-E40BBAD1922A}" srcOrd="7" destOrd="0" presId="urn:microsoft.com/office/officeart/2005/8/layout/gear1"/>
    <dgm:cxn modelId="{D18DA646-1D62-4302-8B9A-B495E20A59BD}" type="presParOf" srcId="{340EE423-EA3E-4357-8604-6125B5EE6589}" destId="{71ADDFB0-7193-43D4-9E01-FBEA29ABA1CD}" srcOrd="8" destOrd="0" presId="urn:microsoft.com/office/officeart/2005/8/layout/gear1"/>
    <dgm:cxn modelId="{AB71D4D2-A1E5-4DC3-A455-EEDEA28E2BA3}" type="presParOf" srcId="{340EE423-EA3E-4357-8604-6125B5EE6589}" destId="{18A12230-292C-407A-936E-37B8AFB9CF83}" srcOrd="9" destOrd="0" presId="urn:microsoft.com/office/officeart/2005/8/layout/gear1"/>
    <dgm:cxn modelId="{21A1C517-0560-4238-A30B-9D49C5ADB961}" type="presParOf" srcId="{340EE423-EA3E-4357-8604-6125B5EE6589}" destId="{460E6514-854B-4886-8CBB-650B485E2984}" srcOrd="10" destOrd="0" presId="urn:microsoft.com/office/officeart/2005/8/layout/gear1"/>
    <dgm:cxn modelId="{FB3964E5-D977-4A98-B7DE-4B5C38D2E500}" type="presParOf" srcId="{340EE423-EA3E-4357-8604-6125B5EE6589}" destId="{5D344B1F-513B-4024-A60D-5534C2005859}" srcOrd="11" destOrd="0" presId="urn:microsoft.com/office/officeart/2005/8/layout/gear1"/>
    <dgm:cxn modelId="{0F921946-0138-41AC-BE9B-C8D16F8B1637}" type="presParOf" srcId="{340EE423-EA3E-4357-8604-6125B5EE6589}" destId="{35109BEC-B366-4BE2-A68E-FA24D3084BC3}" srcOrd="12" destOrd="0" presId="urn:microsoft.com/office/officeart/2005/8/layout/gear1"/>
    <dgm:cxn modelId="{F9053E70-6C6B-4EEC-8AE1-96280E87C1A8}" type="presParOf" srcId="{340EE423-EA3E-4357-8604-6125B5EE6589}" destId="{92CB1479-DF36-4946-B963-CFB5797CC45F}" srcOrd="13" destOrd="0" presId="urn:microsoft.com/office/officeart/2005/8/layout/gear1"/>
    <dgm:cxn modelId="{18E64ED4-D9F0-4116-AA67-6AB710B13183}" type="presParOf" srcId="{340EE423-EA3E-4357-8604-6125B5EE6589}" destId="{7C056FBD-7C6A-4551-BDF5-654E481E9643}" srcOrd="1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ADDE7-E6C7-4749-8E2C-A402C158777B}">
      <dsp:nvSpPr>
        <dsp:cNvPr id="0" name=""/>
        <dsp:cNvSpPr/>
      </dsp:nvSpPr>
      <dsp:spPr>
        <a:xfrm>
          <a:off x="3191853" y="2313486"/>
          <a:ext cx="2827594" cy="2827594"/>
        </a:xfrm>
        <a:prstGeom prst="gear9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Transparencia, Acceso a Información y Apertura de datos públicos</a:t>
          </a:r>
          <a:endParaRPr lang="es-PE" sz="1400" b="1" kern="1200" dirty="0"/>
        </a:p>
      </dsp:txBody>
      <dsp:txXfrm>
        <a:off x="3760325" y="2975836"/>
        <a:ext cx="1690650" cy="1453442"/>
      </dsp:txXfrm>
    </dsp:sp>
    <dsp:sp modelId="{7B44BD9D-A0FF-428D-8B07-D45084B0C55C}">
      <dsp:nvSpPr>
        <dsp:cNvPr id="0" name=""/>
        <dsp:cNvSpPr/>
      </dsp:nvSpPr>
      <dsp:spPr>
        <a:xfrm>
          <a:off x="793318" y="4069227"/>
          <a:ext cx="2874326" cy="1028992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200" kern="1200" dirty="0" smtClean="0"/>
            <a:t>Portal de Transparencia Estándar</a:t>
          </a:r>
          <a:endParaRPr lang="es-PE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200" kern="1200" dirty="0" smtClean="0"/>
            <a:t>Plataforma de Datos Abiertos</a:t>
          </a:r>
          <a:endParaRPr lang="es-PE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200" kern="1200" dirty="0" smtClean="0"/>
            <a:t>Sistema de Registro de Solicitudes</a:t>
          </a:r>
          <a:endParaRPr lang="es-PE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200" kern="1200" dirty="0" smtClean="0"/>
            <a:t>Interoperabilidad</a:t>
          </a:r>
          <a:endParaRPr lang="es-PE" sz="1200" kern="1200" dirty="0"/>
        </a:p>
      </dsp:txBody>
      <dsp:txXfrm>
        <a:off x="823456" y="4099365"/>
        <a:ext cx="2814050" cy="968716"/>
      </dsp:txXfrm>
    </dsp:sp>
    <dsp:sp modelId="{5609058D-B8BB-4F95-83E9-7E4C3177B77C}">
      <dsp:nvSpPr>
        <dsp:cNvPr id="0" name=""/>
        <dsp:cNvSpPr/>
      </dsp:nvSpPr>
      <dsp:spPr>
        <a:xfrm>
          <a:off x="1546708" y="1645145"/>
          <a:ext cx="2056432" cy="2056432"/>
        </a:xfrm>
        <a:prstGeom prst="gear6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kern="1200" dirty="0" smtClean="0"/>
            <a:t>Participación ciudadana</a:t>
          </a:r>
          <a:endParaRPr lang="es-PE" sz="1400" kern="1200" dirty="0"/>
        </a:p>
      </dsp:txBody>
      <dsp:txXfrm>
        <a:off x="2064421" y="2165987"/>
        <a:ext cx="1021006" cy="1014748"/>
      </dsp:txXfrm>
    </dsp:sp>
    <dsp:sp modelId="{51E19315-AF00-4FE2-96BA-E40BBAD1922A}">
      <dsp:nvSpPr>
        <dsp:cNvPr id="0" name=""/>
        <dsp:cNvSpPr/>
      </dsp:nvSpPr>
      <dsp:spPr>
        <a:xfrm rot="20700000">
          <a:off x="2698520" y="226417"/>
          <a:ext cx="2014884" cy="2014884"/>
        </a:xfrm>
        <a:prstGeom prst="gear6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kern="1200" dirty="0" smtClean="0"/>
            <a:t>Colaboración</a:t>
          </a:r>
          <a:endParaRPr lang="es-PE" sz="1400" kern="1200" dirty="0"/>
        </a:p>
      </dsp:txBody>
      <dsp:txXfrm rot="-20700000">
        <a:off x="3140443" y="668340"/>
        <a:ext cx="1131037" cy="1131037"/>
      </dsp:txXfrm>
    </dsp:sp>
    <dsp:sp modelId="{35109BEC-B366-4BE2-A68E-FA24D3084BC3}">
      <dsp:nvSpPr>
        <dsp:cNvPr id="0" name=""/>
        <dsp:cNvSpPr/>
      </dsp:nvSpPr>
      <dsp:spPr>
        <a:xfrm>
          <a:off x="2984964" y="1880790"/>
          <a:ext cx="3619321" cy="3619321"/>
        </a:xfrm>
        <a:prstGeom prst="circularArrow">
          <a:avLst>
            <a:gd name="adj1" fmla="val 4687"/>
            <a:gd name="adj2" fmla="val 299029"/>
            <a:gd name="adj3" fmla="val 2534928"/>
            <a:gd name="adj4" fmla="val 1582143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B1479-DF36-4946-B963-CFB5797CC45F}">
      <dsp:nvSpPr>
        <dsp:cNvPr id="0" name=""/>
        <dsp:cNvSpPr/>
      </dsp:nvSpPr>
      <dsp:spPr>
        <a:xfrm>
          <a:off x="1182517" y="1186072"/>
          <a:ext cx="2629662" cy="262966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56FBD-7C6A-4551-BDF5-654E481E9643}">
      <dsp:nvSpPr>
        <dsp:cNvPr id="0" name=""/>
        <dsp:cNvSpPr/>
      </dsp:nvSpPr>
      <dsp:spPr>
        <a:xfrm>
          <a:off x="2232456" y="-218981"/>
          <a:ext cx="2835306" cy="283530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ADDE7-E6C7-4749-8E2C-A402C158777B}">
      <dsp:nvSpPr>
        <dsp:cNvPr id="0" name=""/>
        <dsp:cNvSpPr/>
      </dsp:nvSpPr>
      <dsp:spPr>
        <a:xfrm>
          <a:off x="2481224" y="2590960"/>
          <a:ext cx="2426901" cy="2180479"/>
        </a:xfrm>
        <a:prstGeom prst="gear9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700" kern="1200" dirty="0" smtClean="0"/>
            <a:t>Transparencia, Acceso a Información y Apertura de datos públicos</a:t>
          </a:r>
          <a:endParaRPr lang="es-PE" sz="1700" kern="1200" dirty="0"/>
        </a:p>
      </dsp:txBody>
      <dsp:txXfrm>
        <a:off x="2950722" y="3101727"/>
        <a:ext cx="1487905" cy="1120811"/>
      </dsp:txXfrm>
    </dsp:sp>
    <dsp:sp modelId="{5609058D-B8BB-4F95-83E9-7E4C3177B77C}">
      <dsp:nvSpPr>
        <dsp:cNvPr id="0" name=""/>
        <dsp:cNvSpPr/>
      </dsp:nvSpPr>
      <dsp:spPr>
        <a:xfrm>
          <a:off x="0" y="1617303"/>
          <a:ext cx="2704411" cy="2626358"/>
        </a:xfrm>
        <a:prstGeom prst="gear6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Participación ciudadana</a:t>
          </a:r>
          <a:endParaRPr lang="es-PE" sz="1400" b="1" kern="1200" dirty="0"/>
        </a:p>
      </dsp:txBody>
      <dsp:txXfrm>
        <a:off x="672539" y="2282493"/>
        <a:ext cx="1359333" cy="1295978"/>
      </dsp:txXfrm>
    </dsp:sp>
    <dsp:sp modelId="{0FC16CE4-EC0A-4838-82C8-B23F1270A877}">
      <dsp:nvSpPr>
        <dsp:cNvPr id="0" name=""/>
        <dsp:cNvSpPr/>
      </dsp:nvSpPr>
      <dsp:spPr>
        <a:xfrm>
          <a:off x="261822" y="3163774"/>
          <a:ext cx="2142842" cy="1430943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50" kern="1200" dirty="0" smtClean="0"/>
            <a:t>Plataforma de consulta ciudadana para el diseño y formulación de políticas públicas</a:t>
          </a:r>
          <a:endParaRPr lang="es-PE" sz="1050" kern="1200" dirty="0"/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50" kern="1200" dirty="0" smtClean="0"/>
            <a:t>Mecanismo de escucha activa</a:t>
          </a:r>
          <a:endParaRPr lang="es-PE" sz="1050" kern="1200" dirty="0"/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50" kern="1200" dirty="0" smtClean="0"/>
            <a:t>Espacios para iniciativas ciudadanas</a:t>
          </a:r>
          <a:endParaRPr lang="es-PE" sz="1050" kern="1200" dirty="0"/>
        </a:p>
        <a:p>
          <a:pPr marL="57150" lvl="1" indent="-57150" algn="just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50" kern="1200" dirty="0" smtClean="0"/>
            <a:t>Servicios digitales, peticiones en línea</a:t>
          </a:r>
          <a:endParaRPr lang="es-PE" sz="1050" kern="1200" dirty="0"/>
        </a:p>
      </dsp:txBody>
      <dsp:txXfrm>
        <a:off x="303733" y="3205685"/>
        <a:ext cx="2059020" cy="1347121"/>
      </dsp:txXfrm>
    </dsp:sp>
    <dsp:sp modelId="{51E19315-AF00-4FE2-96BA-E40BBAD1922A}">
      <dsp:nvSpPr>
        <dsp:cNvPr id="0" name=""/>
        <dsp:cNvSpPr/>
      </dsp:nvSpPr>
      <dsp:spPr>
        <a:xfrm rot="20700000">
          <a:off x="1436010" y="176789"/>
          <a:ext cx="2357949" cy="2464299"/>
        </a:xfrm>
        <a:prstGeom prst="gear6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400" b="1" kern="1200" dirty="0" smtClean="0"/>
            <a:t>Colaboración</a:t>
          </a:r>
          <a:endParaRPr lang="es-PE" sz="1400" b="1" kern="1200" dirty="0"/>
        </a:p>
      </dsp:txBody>
      <dsp:txXfrm rot="-20700000">
        <a:off x="1946869" y="723590"/>
        <a:ext cx="1336230" cy="1370697"/>
      </dsp:txXfrm>
    </dsp:sp>
    <dsp:sp modelId="{5D344B1F-513B-4024-A60D-5534C2005859}">
      <dsp:nvSpPr>
        <dsp:cNvPr id="0" name=""/>
        <dsp:cNvSpPr/>
      </dsp:nvSpPr>
      <dsp:spPr>
        <a:xfrm>
          <a:off x="3260853" y="610400"/>
          <a:ext cx="2049719" cy="149180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00" kern="1200" dirty="0" smtClean="0"/>
            <a:t>Plataforma de trabajo colaborativo</a:t>
          </a:r>
          <a:endParaRPr lang="es-PE" sz="1000" kern="1200" dirty="0"/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00" kern="1200" dirty="0" smtClean="0"/>
            <a:t>Iniciativas de </a:t>
          </a:r>
          <a:r>
            <a:rPr lang="es-PE" sz="1000" kern="1200" dirty="0" err="1" smtClean="0"/>
            <a:t>co</a:t>
          </a:r>
          <a:r>
            <a:rPr lang="es-PE" sz="1000" kern="1200" dirty="0" smtClean="0"/>
            <a:t>-diseño, </a:t>
          </a:r>
          <a:r>
            <a:rPr lang="es-PE" sz="1000" kern="1200" dirty="0" err="1" smtClean="0"/>
            <a:t>co</a:t>
          </a:r>
          <a:r>
            <a:rPr lang="es-PE" sz="1000" kern="1200" dirty="0" smtClean="0"/>
            <a:t>-creación y </a:t>
          </a:r>
          <a:r>
            <a:rPr lang="es-PE" sz="1000" kern="1200" dirty="0" err="1" smtClean="0"/>
            <a:t>co</a:t>
          </a:r>
          <a:r>
            <a:rPr lang="es-PE" sz="1000" kern="1200" dirty="0" smtClean="0"/>
            <a:t>-producción de servicios con valor público</a:t>
          </a:r>
          <a:endParaRPr lang="es-PE" sz="1000" kern="1200" dirty="0"/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00" kern="1200" dirty="0" smtClean="0"/>
            <a:t>Innovación abierta e inteligencia colectiva</a:t>
          </a:r>
          <a:endParaRPr lang="es-PE" sz="1000" kern="1200" dirty="0"/>
        </a:p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000" kern="1200" dirty="0" smtClean="0"/>
            <a:t>Asociaciones público privadas/público sociales</a:t>
          </a:r>
          <a:endParaRPr lang="es-PE" sz="1000" kern="1200" dirty="0"/>
        </a:p>
      </dsp:txBody>
      <dsp:txXfrm>
        <a:off x="3304546" y="654093"/>
        <a:ext cx="1962333" cy="1404419"/>
      </dsp:txXfrm>
    </dsp:sp>
    <dsp:sp modelId="{35109BEC-B366-4BE2-A68E-FA24D3084BC3}">
      <dsp:nvSpPr>
        <dsp:cNvPr id="0" name=""/>
        <dsp:cNvSpPr/>
      </dsp:nvSpPr>
      <dsp:spPr>
        <a:xfrm>
          <a:off x="1922065" y="2107482"/>
          <a:ext cx="3298291" cy="3298291"/>
        </a:xfrm>
        <a:prstGeom prst="circularArrow">
          <a:avLst>
            <a:gd name="adj1" fmla="val 4687"/>
            <a:gd name="adj2" fmla="val 299029"/>
            <a:gd name="adj3" fmla="val 2526762"/>
            <a:gd name="adj4" fmla="val 1583863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B1479-DF36-4946-B963-CFB5797CC45F}">
      <dsp:nvSpPr>
        <dsp:cNvPr id="0" name=""/>
        <dsp:cNvSpPr/>
      </dsp:nvSpPr>
      <dsp:spPr>
        <a:xfrm>
          <a:off x="208784" y="1023940"/>
          <a:ext cx="2396414" cy="239641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56FBD-7C6A-4551-BDF5-654E481E9643}">
      <dsp:nvSpPr>
        <dsp:cNvPr id="0" name=""/>
        <dsp:cNvSpPr/>
      </dsp:nvSpPr>
      <dsp:spPr>
        <a:xfrm>
          <a:off x="1135622" y="-149522"/>
          <a:ext cx="2583817" cy="25838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C2326-4086-4507-82D1-1704D77441DB}" type="datetimeFigureOut">
              <a:rPr lang="es-PE" smtClean="0"/>
              <a:pPr/>
              <a:t>23/05/2016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4B60F-35BF-4F81-B9EB-EDD6C5F3D5D1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0564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52D0-1E44-42E0-968B-B5F62C6C8132}" type="datetimeFigureOut">
              <a:rPr lang="es-PE" smtClean="0"/>
              <a:pPr/>
              <a:t>23/05/2016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3BC21-4413-4F60-8D6F-8BC6B9D607A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67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IMERA HOJA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032566" y="1030778"/>
            <a:ext cx="4314883" cy="3531697"/>
          </a:xfrm>
        </p:spPr>
        <p:txBody>
          <a:bodyPr anchor="b">
            <a:noAutofit/>
          </a:bodyPr>
          <a:lstStyle>
            <a:lvl1pPr>
              <a:defRPr sz="2000"/>
            </a:lvl1pPr>
          </a:lstStyle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Encabezado o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texto principal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de llamada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-autor-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(tipografía Miriam)</a:t>
            </a:r>
            <a:endParaRPr lang="es-ES" sz="2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032566" y="4589463"/>
            <a:ext cx="4314884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 – Hoja 1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0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8" b="-578"/>
          <a:stretch/>
        </p:blipFill>
        <p:spPr>
          <a:xfrm>
            <a:off x="9759820" y="5601612"/>
            <a:ext cx="2155963" cy="12028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7" y="5766486"/>
            <a:ext cx="2931922" cy="71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2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GUNDA HOJA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Título</a:t>
            </a:r>
            <a:b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(Hoja 2)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380205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7402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RCERA HOJA A + (3,4,5,...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160674"/>
            <a:ext cx="10515600" cy="1325563"/>
          </a:xfrm>
        </p:spPr>
        <p:txBody>
          <a:bodyPr/>
          <a:lstStyle>
            <a:lvl1pPr>
              <a:defRPr sz="44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Página interior 1,2,3 (Hoja 1,2,3..)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352" y="79353"/>
            <a:ext cx="1367276" cy="762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146351"/>
            <a:ext cx="1740980" cy="42557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12356"/>
            <a:ext cx="12192000" cy="1339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5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760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JA DE CIERRE (F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060921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dirty="0" smtClean="0"/>
              <a:t>Haga clic para modificar el estilo de título del patrón (Gracias) – Hoja de Cierre</a:t>
            </a:r>
            <a:endParaRPr lang="es-PE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0" y="6365849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7010400" y="3878263"/>
            <a:ext cx="4919663" cy="1568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</a:lstStyle>
          <a:p>
            <a:pPr lvl="0"/>
            <a:r>
              <a:rPr lang="es-ES" dirty="0" smtClean="0"/>
              <a:t>Haga clic (opcional) Email aaa@pcm.gob.pe www.sgp.pcm.Gob.pe</a:t>
            </a:r>
          </a:p>
          <a:p>
            <a:pPr lvl="1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265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E9EB7-70A8-4747-9794-E090ABDF6380}" type="datetimeFigureOut">
              <a:rPr lang="es-PE" smtClean="0"/>
              <a:pPr/>
              <a:t>23/05/2016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52E7-A5D8-490D-B5BA-FC78164E06A0}" type="slidenum">
              <a:rPr lang="es-PE" smtClean="0"/>
              <a:pPr/>
              <a:t>‹Nº›</a:t>
            </a:fld>
            <a:endParaRPr lang="es-PE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3" y="422736"/>
            <a:ext cx="2506134" cy="48427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01844"/>
            <a:ext cx="1882383" cy="72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7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DEF0-B4D4-4D33-8740-CDAE07BF08F2}" type="datetimeFigureOut">
              <a:rPr lang="es-PE" smtClean="0"/>
              <a:pPr/>
              <a:t>23/05/2016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1461-B78B-4316-81F0-12873D13BCA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5917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lleon@pcm.gob.pe" TargetMode="External"/><Relationship Id="rId2" Type="http://schemas.openxmlformats.org/officeDocument/2006/relationships/hyperlink" Target="http://www.sgp.pcm.gob.pe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pguillen@pcm.gob.p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48976" y="906458"/>
            <a:ext cx="7396835" cy="3755167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es-PE" sz="4400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sz="4400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sz="4400" b="1" cap="small" dirty="0" smtClean="0">
                <a:latin typeface="Miriam" pitchFamily="34" charset="-79"/>
                <a:cs typeface="Miriam" pitchFamily="34" charset="-79"/>
              </a:rPr>
              <a:t>Aporte de los gobiernos regionales y locales al plan de acción de gobierno abierto </a:t>
            </a:r>
            <a:r>
              <a:rPr lang="es-PE" sz="4400" b="1" cap="small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…………..</a:t>
            </a:r>
            <a:r>
              <a:rPr lang="es-PE" sz="4400" b="1" cap="small" dirty="0" smtClean="0">
                <a:latin typeface="Miriam" pitchFamily="34" charset="-79"/>
                <a:cs typeface="Miriam" pitchFamily="34" charset="-79"/>
              </a:rPr>
              <a:t>  </a:t>
            </a: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>taller de actualización del plan AGA al 2017</a:t>
            </a:r>
            <a:br>
              <a:rPr lang="es-PE" b="1" cap="small" dirty="0" smtClean="0"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latin typeface="Miriam" pitchFamily="34" charset="-79"/>
                <a:cs typeface="Miriam" pitchFamily="34" charset="-79"/>
              </a:rPr>
              <a:t>región  Tacna, 25 de mayo 2016</a:t>
            </a:r>
            <a:endParaRPr lang="es-PE" b="1" cap="small" dirty="0">
              <a:latin typeface="Miriam" pitchFamily="34" charset="-79"/>
              <a:cs typeface="Miriam" pitchFamily="34" charset="-79"/>
            </a:endParaRPr>
          </a:p>
        </p:txBody>
      </p:sp>
      <p:pic>
        <p:nvPicPr>
          <p:cNvPr id="3" name="Imagen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2"/>
          <a:stretch/>
        </p:blipFill>
        <p:spPr bwMode="auto">
          <a:xfrm>
            <a:off x="224287" y="5244860"/>
            <a:ext cx="11783683" cy="434197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75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820809" y="2431673"/>
            <a:ext cx="4367840" cy="3522769"/>
            <a:chOff x="483578" y="1842648"/>
            <a:chExt cx="5228022" cy="4242489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578" y="1842648"/>
              <a:ext cx="5228022" cy="4242489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483578" y="5490776"/>
              <a:ext cx="2001579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800" dirty="0" smtClean="0"/>
                <a:t>Fuente: Adaptación BM/Gabriela B.</a:t>
              </a:r>
              <a:endParaRPr lang="es-PE" sz="800" dirty="0"/>
            </a:p>
          </p:txBody>
        </p:sp>
      </p:grpSp>
      <p:sp>
        <p:nvSpPr>
          <p:cNvPr id="16" name="Llamada con línea 3 (sin borde) 15"/>
          <p:cNvSpPr/>
          <p:nvPr/>
        </p:nvSpPr>
        <p:spPr>
          <a:xfrm>
            <a:off x="4875491" y="1449668"/>
            <a:ext cx="2258477" cy="586883"/>
          </a:xfrm>
          <a:prstGeom prst="callout3">
            <a:avLst>
              <a:gd name="adj1" fmla="val 18750"/>
              <a:gd name="adj2" fmla="val -1831"/>
              <a:gd name="adj3" fmla="val 21557"/>
              <a:gd name="adj4" fmla="val -6914"/>
              <a:gd name="adj5" fmla="val 118248"/>
              <a:gd name="adj6" fmla="val -6914"/>
              <a:gd name="adj7" fmla="val 184974"/>
              <a:gd name="adj8" fmla="val 38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compromiso para implementar el control interno</a:t>
            </a:r>
          </a:p>
        </p:txBody>
      </p:sp>
      <p:sp>
        <p:nvSpPr>
          <p:cNvPr id="18" name="Llamada con línea 3 (sin borde) 17"/>
          <p:cNvSpPr/>
          <p:nvPr/>
        </p:nvSpPr>
        <p:spPr>
          <a:xfrm>
            <a:off x="9022673" y="2431673"/>
            <a:ext cx="2276052" cy="271981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65657"/>
              <a:gd name="adj6" fmla="val -15943"/>
              <a:gd name="adj7" fmla="val 66733"/>
              <a:gd name="adj8" fmla="val -4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Limitaciones para implementar planes anticorrupción y ética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de control sobre derechos de energía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Impunidad en el sector público y autoridades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articulación a nivel fiscal y judicial en delitos de corrupción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Actividades aisladas de lucha contra la corrupción, e inseguridad ciudadana</a:t>
            </a:r>
            <a:r>
              <a:rPr lang="es-PE" sz="12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Existencia de espacios de corrupción</a:t>
            </a:r>
            <a:endParaRPr lang="es-PE" sz="1200" dirty="0">
              <a:solidFill>
                <a:schemeClr val="tx1"/>
              </a:solidFill>
            </a:endParaRPr>
          </a:p>
        </p:txBody>
      </p:sp>
      <p:sp>
        <p:nvSpPr>
          <p:cNvPr id="19" name="Llamada con línea 3 (sin borde) 18"/>
          <p:cNvSpPr/>
          <p:nvPr/>
        </p:nvSpPr>
        <p:spPr>
          <a:xfrm>
            <a:off x="9022673" y="5151487"/>
            <a:ext cx="2276052" cy="83429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84587"/>
              <a:gd name="adj6" fmla="val -16667"/>
              <a:gd name="adj7" fmla="val 48056"/>
              <a:gd name="adj8" fmla="val -424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difusión de código de ética.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Libro de Reclamaciones, quejas y sugerencias</a:t>
            </a:r>
          </a:p>
        </p:txBody>
      </p:sp>
      <p:sp>
        <p:nvSpPr>
          <p:cNvPr id="17" name="Llamada con línea 3 (sin borde) 16"/>
          <p:cNvSpPr/>
          <p:nvPr/>
        </p:nvSpPr>
        <p:spPr>
          <a:xfrm>
            <a:off x="840258" y="4340741"/>
            <a:ext cx="2261262" cy="963826"/>
          </a:xfrm>
          <a:prstGeom prst="callout3">
            <a:avLst>
              <a:gd name="adj1" fmla="val 19632"/>
              <a:gd name="adj2" fmla="val 101640"/>
              <a:gd name="adj3" fmla="val 19133"/>
              <a:gd name="adj4" fmla="val 108229"/>
              <a:gd name="adj5" fmla="val 52011"/>
              <a:gd name="adj6" fmla="val 108043"/>
              <a:gd name="adj7" fmla="val 50308"/>
              <a:gd name="adj8" fmla="val 1454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involucrar al ciudadano en la lucha contra la </a:t>
            </a:r>
            <a:r>
              <a:rPr lang="es-PE" sz="1200" dirty="0" smtClean="0">
                <a:solidFill>
                  <a:schemeClr val="tx1"/>
                </a:solidFill>
              </a:rPr>
              <a:t>corrupción</a:t>
            </a:r>
            <a:endParaRPr lang="es-PE" sz="1200" dirty="0">
              <a:solidFill>
                <a:schemeClr val="tx1"/>
              </a:solidFill>
            </a:endParaRPr>
          </a:p>
        </p:txBody>
      </p:sp>
      <p:sp>
        <p:nvSpPr>
          <p:cNvPr id="22" name="Llamada con línea 3 (sin borde) 21"/>
          <p:cNvSpPr/>
          <p:nvPr/>
        </p:nvSpPr>
        <p:spPr>
          <a:xfrm>
            <a:off x="9022673" y="1449668"/>
            <a:ext cx="2276052" cy="836332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50459"/>
              <a:gd name="adj8" fmla="val -475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Políticas educativas débiles para fortalecer y promover la ética ciudadana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Modelo de gestión </a:t>
            </a:r>
            <a:r>
              <a:rPr lang="es-PE" sz="1200" dirty="0" smtClean="0">
                <a:solidFill>
                  <a:schemeClr val="tx1"/>
                </a:solidFill>
              </a:rPr>
              <a:t>ética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Dispersión normativa</a:t>
            </a:r>
            <a:endParaRPr lang="es-PE" sz="1200" dirty="0">
              <a:solidFill>
                <a:schemeClr val="tx1"/>
              </a:solidFill>
            </a:endParaRPr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3826204" y="286733"/>
            <a:ext cx="48496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PE" sz="3200" b="1" dirty="0"/>
              <a:t>Integridad </a:t>
            </a:r>
            <a:r>
              <a:rPr lang="es-PE" sz="3200" b="1" dirty="0" smtClean="0"/>
              <a:t>Pública</a:t>
            </a:r>
            <a:r>
              <a:rPr lang="es-PE" sz="3200" dirty="0" smtClean="0"/>
              <a:t/>
            </a:r>
            <a:br>
              <a:rPr lang="es-PE" sz="3200" dirty="0" smtClean="0"/>
            </a:br>
            <a:r>
              <a:rPr lang="es-PE" sz="2700" dirty="0" smtClean="0"/>
              <a:t>Problemática</a:t>
            </a:r>
            <a:r>
              <a:rPr lang="es-PE" sz="3200" dirty="0"/>
              <a:t/>
            </a:r>
            <a:br>
              <a:rPr lang="es-PE" sz="3200" dirty="0"/>
            </a:br>
            <a:endParaRPr lang="es-PE" sz="3200" dirty="0"/>
          </a:p>
        </p:txBody>
      </p:sp>
      <p:sp>
        <p:nvSpPr>
          <p:cNvPr id="21" name="8 Elipse"/>
          <p:cNvSpPr/>
          <p:nvPr/>
        </p:nvSpPr>
        <p:spPr>
          <a:xfrm>
            <a:off x="3767769" y="327825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 smtClean="0"/>
              <a:t>5</a:t>
            </a:r>
            <a:endParaRPr lang="es-PE" sz="2000" b="1" dirty="0"/>
          </a:p>
        </p:txBody>
      </p:sp>
      <p:sp>
        <p:nvSpPr>
          <p:cNvPr id="23" name="Llamada con línea 3 (sin borde) 22"/>
          <p:cNvSpPr/>
          <p:nvPr/>
        </p:nvSpPr>
        <p:spPr>
          <a:xfrm>
            <a:off x="5945214" y="5896297"/>
            <a:ext cx="2622844" cy="766306"/>
          </a:xfrm>
          <a:prstGeom prst="callout3">
            <a:avLst>
              <a:gd name="adj1" fmla="val 41124"/>
              <a:gd name="adj2" fmla="val -6154"/>
              <a:gd name="adj3" fmla="val 39259"/>
              <a:gd name="adj4" fmla="val -16667"/>
              <a:gd name="adj5" fmla="val 40795"/>
              <a:gd name="adj6" fmla="val -20469"/>
              <a:gd name="adj7" fmla="val -92"/>
              <a:gd name="adj8" fmla="val -197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Desconocimiento e incumplimiento de normas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enfoque de educación intercultural </a:t>
            </a:r>
            <a:r>
              <a:rPr lang="es-PE" sz="1200" dirty="0" err="1">
                <a:solidFill>
                  <a:schemeClr val="tx1"/>
                </a:solidFill>
              </a:rPr>
              <a:t>bilingue</a:t>
            </a:r>
            <a:endParaRPr lang="es-P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1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7528" y="373550"/>
            <a:ext cx="664082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PE" sz="3200" b="1" dirty="0"/>
              <a:t>Integridad Pública</a:t>
            </a:r>
            <a:br>
              <a:rPr lang="es-PE" sz="3200" b="1" dirty="0"/>
            </a:br>
            <a:r>
              <a:rPr lang="es-PE" sz="2700" dirty="0"/>
              <a:t>Ideas </a:t>
            </a:r>
            <a:r>
              <a:rPr lang="es-PE" sz="2700" dirty="0" smtClean="0"/>
              <a:t>y propuestas de compromisos</a:t>
            </a:r>
            <a:r>
              <a:rPr lang="es-PE" sz="3200" dirty="0"/>
              <a:t/>
            </a:r>
            <a:br>
              <a:rPr lang="es-PE" sz="3200" dirty="0"/>
            </a:br>
            <a:endParaRPr lang="es-PE" sz="3200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5171090" y="1918248"/>
            <a:ext cx="676786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000" dirty="0"/>
              <a:t>Implementar libro de </a:t>
            </a:r>
            <a:r>
              <a:rPr lang="es-PE" sz="2000" dirty="0" smtClean="0"/>
              <a:t>reclamaciones, </a:t>
            </a:r>
            <a:r>
              <a:rPr lang="es-PE" sz="2000" dirty="0"/>
              <a:t>quejas y sugerencias en cada </a:t>
            </a:r>
            <a:r>
              <a:rPr lang="es-PE" sz="2000" dirty="0" smtClean="0"/>
              <a:t>entidad</a:t>
            </a:r>
            <a:endParaRPr lang="es-PE" sz="2000" dirty="0"/>
          </a:p>
          <a:p>
            <a:pPr algn="just"/>
            <a:r>
              <a:rPr lang="es-PE" sz="2000" dirty="0" smtClean="0"/>
              <a:t>Mejorar </a:t>
            </a:r>
            <a:r>
              <a:rPr lang="es-PE" sz="2000" dirty="0"/>
              <a:t>las capacidades organizativas y operativas de las instituciones públicas para dar respuesta a quejas y </a:t>
            </a:r>
            <a:r>
              <a:rPr lang="es-PE" sz="2000" dirty="0" smtClean="0"/>
              <a:t>denuncias</a:t>
            </a:r>
            <a:endParaRPr lang="es-PE" sz="2000" dirty="0"/>
          </a:p>
          <a:p>
            <a:pPr algn="just"/>
            <a:r>
              <a:rPr lang="es-PE" sz="2000" dirty="0" smtClean="0"/>
              <a:t>Programa de capacitación regional a los servidores públicos en ética pública</a:t>
            </a:r>
          </a:p>
          <a:p>
            <a:pPr algn="just"/>
            <a:r>
              <a:rPr lang="es-PE" sz="2000" dirty="0"/>
              <a:t>Incluir en la </a:t>
            </a:r>
            <a:r>
              <a:rPr lang="es-PE" sz="2000" dirty="0" err="1"/>
              <a:t>currícula</a:t>
            </a:r>
            <a:r>
              <a:rPr lang="es-PE" sz="2000" dirty="0"/>
              <a:t> educativa contenidos </a:t>
            </a:r>
            <a:r>
              <a:rPr lang="es-PE" sz="2000" dirty="0" smtClean="0"/>
              <a:t>sobre valores con enfoque de Educación Intercultural Bilingüe</a:t>
            </a:r>
          </a:p>
          <a:p>
            <a:pPr algn="just"/>
            <a:r>
              <a:rPr lang="es-PE" sz="2000" dirty="0" smtClean="0"/>
              <a:t>Formulación de un </a:t>
            </a:r>
            <a:r>
              <a:rPr lang="es-PE" sz="2000" b="1" dirty="0" smtClean="0"/>
              <a:t>modelo de gestión ética regional*</a:t>
            </a:r>
            <a:endParaRPr lang="es-PE" sz="2000" b="1" dirty="0"/>
          </a:p>
          <a:p>
            <a:pPr marL="0" indent="0" algn="just">
              <a:buNone/>
            </a:pPr>
            <a:endParaRPr lang="es-PE" sz="2000" dirty="0"/>
          </a:p>
          <a:p>
            <a:pPr algn="just"/>
            <a:endParaRPr lang="es-PE" sz="2000" dirty="0"/>
          </a:p>
          <a:p>
            <a:pPr algn="just"/>
            <a:endParaRPr lang="es-PE" sz="2000" dirty="0"/>
          </a:p>
        </p:txBody>
      </p:sp>
      <p:sp>
        <p:nvSpPr>
          <p:cNvPr id="4" name="Rectángulo 3"/>
          <p:cNvSpPr/>
          <p:nvPr/>
        </p:nvSpPr>
        <p:spPr>
          <a:xfrm>
            <a:off x="363794" y="4367093"/>
            <a:ext cx="4340941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PE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Implica esfuerzos para avanzar en materia de ética pública, prevención y lucha contra la </a:t>
            </a:r>
            <a:r>
              <a:rPr lang="es-PE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corrupción.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63794" y="5324140"/>
            <a:ext cx="442027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900" spc="-20" dirty="0">
                <a:latin typeface="Arial" panose="020B0604020202020204" pitchFamily="34" charset="0"/>
                <a:ea typeface="Calibri" panose="020F0502020204030204" pitchFamily="34" charset="0"/>
              </a:rPr>
              <a:t>Fuente: </a:t>
            </a:r>
            <a:r>
              <a:rPr lang="es-PE" sz="900" spc="-20" dirty="0" smtClean="0">
                <a:latin typeface="Arial" panose="020B0604020202020204" pitchFamily="34" charset="0"/>
                <a:ea typeface="Calibri" panose="020F0502020204030204" pitchFamily="34" charset="0"/>
              </a:rPr>
              <a:t>Adaptado de Gobierno </a:t>
            </a:r>
            <a:r>
              <a:rPr lang="es-PE" sz="900" spc="-20" dirty="0">
                <a:latin typeface="Arial" panose="020B0604020202020204" pitchFamily="34" charset="0"/>
                <a:ea typeface="Calibri" panose="020F0502020204030204" pitchFamily="34" charset="0"/>
              </a:rPr>
              <a:t>Abierto y Transparencia Focalizada, </a:t>
            </a:r>
            <a:r>
              <a:rPr lang="es-PE" sz="900" spc="-20" dirty="0" smtClean="0">
                <a:latin typeface="Arial" panose="020B0604020202020204" pitchFamily="34" charset="0"/>
                <a:ea typeface="Calibri" panose="020F0502020204030204" pitchFamily="34" charset="0"/>
              </a:rPr>
              <a:t>2012. BID</a:t>
            </a:r>
            <a:endParaRPr lang="es-PE" sz="9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" t="7359" r="75896" b="43403"/>
          <a:stretch/>
        </p:blipFill>
        <p:spPr bwMode="auto">
          <a:xfrm>
            <a:off x="1474377" y="1886379"/>
            <a:ext cx="2040438" cy="2331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5239265" y="6054811"/>
            <a:ext cx="6120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600" b="1" dirty="0" smtClean="0"/>
              <a:t>*GORE La </a:t>
            </a:r>
            <a:r>
              <a:rPr lang="es-PE" sz="1600" b="1" dirty="0" smtClean="0"/>
              <a:t>Libertad, Piura </a:t>
            </a:r>
            <a:r>
              <a:rPr lang="es-PE" sz="1600" b="1" dirty="0" smtClean="0"/>
              <a:t>2016</a:t>
            </a:r>
            <a:endParaRPr lang="es-PE" sz="1600" b="1" dirty="0"/>
          </a:p>
        </p:txBody>
      </p:sp>
    </p:spTree>
    <p:extLst>
      <p:ext uri="{BB962C8B-B14F-4D97-AF65-F5344CB8AC3E}">
        <p14:creationId xmlns:p14="http://schemas.microsoft.com/office/powerpoint/2010/main" val="395387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501439" y="452447"/>
            <a:ext cx="89614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3000" b="1" dirty="0"/>
              <a:t>Comunidades </a:t>
            </a:r>
            <a:r>
              <a:rPr lang="es-PE" sz="3000" b="1" dirty="0" smtClean="0"/>
              <a:t>seguras y responsabilidad</a:t>
            </a:r>
          </a:p>
          <a:p>
            <a:pPr algn="ctr"/>
            <a:r>
              <a:rPr lang="es-PE" sz="3000" b="1" dirty="0" smtClean="0"/>
              <a:t>social corporativa</a:t>
            </a:r>
          </a:p>
          <a:p>
            <a:pPr algn="ctr"/>
            <a:r>
              <a:rPr lang="es-PE" sz="2600" dirty="0" smtClean="0"/>
              <a:t>Propuesta de compromisos</a:t>
            </a:r>
            <a:endParaRPr lang="es-PE" sz="2600" dirty="0"/>
          </a:p>
          <a:p>
            <a:pPr algn="ctr"/>
            <a:r>
              <a:rPr lang="es-PE" sz="2400" dirty="0" smtClean="0"/>
              <a:t> </a:t>
            </a:r>
            <a:r>
              <a:rPr lang="es-PE" sz="3200" dirty="0" smtClean="0"/>
              <a:t/>
            </a:r>
            <a:br>
              <a:rPr lang="es-PE" sz="3200" dirty="0" smtClean="0"/>
            </a:br>
            <a:endParaRPr lang="es-PE" sz="3200" dirty="0"/>
          </a:p>
        </p:txBody>
      </p:sp>
      <p:sp>
        <p:nvSpPr>
          <p:cNvPr id="5" name="Rectángulo 4"/>
          <p:cNvSpPr/>
          <p:nvPr/>
        </p:nvSpPr>
        <p:spPr>
          <a:xfrm>
            <a:off x="410025" y="2350025"/>
            <a:ext cx="4277317" cy="169277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/>
            <a:r>
              <a:rPr lang="es-PE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Incluye avanzar en materia de seguridad pública, respuesta y atención ante desastres naturales, riesgos ambientales y protección civil, entre otros.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8544" y="4097971"/>
            <a:ext cx="44202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800" spc="-20" dirty="0">
                <a:latin typeface="Arial" panose="020B0604020202020204" pitchFamily="34" charset="0"/>
                <a:ea typeface="Calibri" panose="020F0502020204030204" pitchFamily="34" charset="0"/>
              </a:rPr>
              <a:t>Fuente: Gobierno Abierto y Transparencia Focalizada, </a:t>
            </a:r>
            <a:r>
              <a:rPr lang="es-PE" sz="800" spc="-20" dirty="0" smtClean="0">
                <a:latin typeface="Arial" panose="020B0604020202020204" pitchFamily="34" charset="0"/>
                <a:ea typeface="Calibri" panose="020F0502020204030204" pitchFamily="34" charset="0"/>
              </a:rPr>
              <a:t>2012. BID</a:t>
            </a:r>
            <a:endParaRPr lang="es-PE" sz="800" dirty="0"/>
          </a:p>
        </p:txBody>
      </p:sp>
      <p:sp>
        <p:nvSpPr>
          <p:cNvPr id="12" name="11 Elipse"/>
          <p:cNvSpPr/>
          <p:nvPr/>
        </p:nvSpPr>
        <p:spPr>
          <a:xfrm>
            <a:off x="3254260" y="356093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/>
              <a:t>6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385560" y="2350025"/>
            <a:ext cx="4934328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PE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Implica promover la </a:t>
            </a:r>
            <a:r>
              <a:rPr lang="es-PE" sz="20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responsabilidad social </a:t>
            </a:r>
            <a:r>
              <a:rPr lang="es-PE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empresarial en temas tales como el medio ambiente, la protección del consumidor, la participación de la comunidad y la lucha contra la corrupción.</a:t>
            </a:r>
            <a:endParaRPr lang="es-PE" sz="20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6096000" y="4577596"/>
            <a:ext cx="5223888" cy="196036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1900" dirty="0" smtClean="0"/>
              <a:t>Creación de comités de vigilancia mixtos en: medio ambiente, sector social, anticorrupción y protección al consumidor.</a:t>
            </a:r>
          </a:p>
          <a:p>
            <a:pPr algn="just"/>
            <a:r>
              <a:rPr lang="es-PE" sz="1900" dirty="0"/>
              <a:t>Creación de organismos de seguimiento a la excelencia empresarial en responsabilidad social y medio ambiente.</a:t>
            </a:r>
          </a:p>
          <a:p>
            <a:pPr algn="just"/>
            <a:r>
              <a:rPr lang="es-PE" sz="1900" dirty="0" smtClean="0"/>
              <a:t>Extender la iniciativa de Transparencia de Industrias Extractivas (EITI) a otros sectores</a:t>
            </a:r>
            <a:r>
              <a:rPr lang="es-PE" sz="2400" dirty="0" smtClean="0"/>
              <a:t>.</a:t>
            </a:r>
            <a:endParaRPr lang="es-PE" sz="2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915369" y="1833185"/>
            <a:ext cx="3007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 smtClean="0"/>
              <a:t>Comunidades Seguras</a:t>
            </a:r>
            <a:endParaRPr lang="es-PE" sz="24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310329" y="1833184"/>
            <a:ext cx="4588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400" b="1" dirty="0" smtClean="0"/>
              <a:t>Responsabilidad Social Corporativa</a:t>
            </a:r>
            <a:endParaRPr lang="es-PE" sz="2400" b="1" dirty="0"/>
          </a:p>
        </p:txBody>
      </p:sp>
      <p:sp>
        <p:nvSpPr>
          <p:cNvPr id="13" name="Marcador de contenido 2"/>
          <p:cNvSpPr txBox="1">
            <a:spLocks/>
          </p:cNvSpPr>
          <p:nvPr/>
        </p:nvSpPr>
        <p:spPr>
          <a:xfrm>
            <a:off x="369024" y="4614811"/>
            <a:ext cx="5223888" cy="196036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1900" dirty="0" smtClean="0"/>
              <a:t>Fortalecer las acciones necesarias para disminuir los índices de inseguridad.*</a:t>
            </a:r>
          </a:p>
          <a:p>
            <a:pPr algn="just"/>
            <a:r>
              <a:rPr lang="es-PE" sz="1900" dirty="0" smtClean="0"/>
              <a:t>Preparar y organizar a la población ante desastres.*</a:t>
            </a:r>
          </a:p>
          <a:p>
            <a:pPr algn="just"/>
            <a:endParaRPr lang="es-PE" sz="2400" dirty="0" smtClean="0"/>
          </a:p>
          <a:p>
            <a:pPr marL="0" indent="0" algn="just">
              <a:buNone/>
            </a:pPr>
            <a:r>
              <a:rPr lang="es-PE" sz="1300" b="1" dirty="0" smtClean="0"/>
              <a:t>*GORE La </a:t>
            </a:r>
            <a:r>
              <a:rPr lang="es-PE" sz="1300" b="1" dirty="0" smtClean="0"/>
              <a:t>Libertad, Piura </a:t>
            </a:r>
            <a:r>
              <a:rPr lang="es-PE" sz="1300" b="1" dirty="0" smtClean="0"/>
              <a:t>2016</a:t>
            </a:r>
            <a:endParaRPr lang="es-PE" sz="1300" b="1" dirty="0"/>
          </a:p>
        </p:txBody>
      </p:sp>
    </p:spTree>
    <p:extLst>
      <p:ext uri="{BB962C8B-B14F-4D97-AF65-F5344CB8AC3E}">
        <p14:creationId xmlns:p14="http://schemas.microsoft.com/office/powerpoint/2010/main" val="36314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600" b="1" dirty="0" smtClean="0"/>
              <a:t>¡Gracias!</a:t>
            </a:r>
            <a:endParaRPr lang="es-PE" sz="6600" b="1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Web: </a:t>
            </a:r>
            <a:r>
              <a:rPr lang="es-PE" dirty="0" smtClean="0">
                <a:solidFill>
                  <a:srgbClr val="0070C0"/>
                </a:solidFill>
                <a:hlinkClick r:id="rId2"/>
              </a:rPr>
              <a:t>www.sgp.pcm.gob.pe</a:t>
            </a:r>
            <a:r>
              <a:rPr lang="es-PE" dirty="0" smtClean="0">
                <a:solidFill>
                  <a:srgbClr val="0070C0"/>
                </a:solidFill>
              </a:rPr>
              <a:t> </a:t>
            </a:r>
          </a:p>
          <a:p>
            <a:r>
              <a:rPr lang="es-PE" sz="2000" dirty="0" smtClean="0">
                <a:solidFill>
                  <a:srgbClr val="0070C0"/>
                </a:solidFill>
                <a:hlinkClick r:id="rId3"/>
              </a:rPr>
              <a:t>lleon@pcm.gob.pe</a:t>
            </a:r>
            <a:endParaRPr lang="es-PE" sz="2000" dirty="0">
              <a:solidFill>
                <a:srgbClr val="0070C0"/>
              </a:solidFill>
            </a:endParaRPr>
          </a:p>
          <a:p>
            <a:r>
              <a:rPr lang="es-PE" sz="2000" dirty="0" smtClean="0">
                <a:solidFill>
                  <a:srgbClr val="0070C0"/>
                </a:solidFill>
                <a:hlinkClick r:id="rId4"/>
              </a:rPr>
              <a:t>pguillen@pcm.gob.pe</a:t>
            </a:r>
            <a:endParaRPr lang="es-PE" sz="2000" dirty="0" smtClean="0">
              <a:solidFill>
                <a:srgbClr val="0070C0"/>
              </a:solidFill>
            </a:endParaRPr>
          </a:p>
          <a:p>
            <a:endParaRPr lang="es-PE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693090" y="2454793"/>
            <a:ext cx="4367840" cy="3522769"/>
            <a:chOff x="412342" y="1804085"/>
            <a:chExt cx="5228022" cy="4242488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42" y="1804085"/>
              <a:ext cx="5228022" cy="4242488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584336" y="5717088"/>
              <a:ext cx="2001579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800" dirty="0" smtClean="0"/>
                <a:t>Fuente: Adaptación BM/Gabriela B.</a:t>
              </a:r>
              <a:endParaRPr lang="es-PE" sz="800" dirty="0"/>
            </a:p>
          </p:txBody>
        </p:sp>
      </p:grp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2657305" y="194931"/>
            <a:ext cx="8534400" cy="1325563"/>
          </a:xfrm>
        </p:spPr>
        <p:txBody>
          <a:bodyPr>
            <a:normAutofit/>
          </a:bodyPr>
          <a:lstStyle/>
          <a:p>
            <a:pPr algn="ctr"/>
            <a:r>
              <a:rPr lang="es-PE" sz="2400" b="1" dirty="0" smtClean="0"/>
              <a:t>Transparencia </a:t>
            </a:r>
            <a:r>
              <a:rPr lang="es-PE" sz="2400" b="1" dirty="0"/>
              <a:t>y Acceso a la </a:t>
            </a:r>
            <a:r>
              <a:rPr lang="es-PE" sz="2400" b="1" dirty="0" smtClean="0"/>
              <a:t>Información</a:t>
            </a:r>
            <a:r>
              <a:rPr lang="es-PE" sz="2800" dirty="0" smtClean="0"/>
              <a:t/>
            </a:r>
            <a:br>
              <a:rPr lang="es-PE" sz="2800" dirty="0" smtClean="0"/>
            </a:br>
            <a:r>
              <a:rPr lang="es-PE" sz="2400" dirty="0" smtClean="0"/>
              <a:t>Problemática</a:t>
            </a:r>
            <a:endParaRPr lang="es-PE" sz="2400" dirty="0"/>
          </a:p>
        </p:txBody>
      </p:sp>
      <p:sp>
        <p:nvSpPr>
          <p:cNvPr id="9" name="8 Elipse"/>
          <p:cNvSpPr/>
          <p:nvPr/>
        </p:nvSpPr>
        <p:spPr>
          <a:xfrm>
            <a:off x="3205648" y="364188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 smtClean="0"/>
              <a:t>1</a:t>
            </a:r>
            <a:endParaRPr lang="es-PE" sz="2000" b="1" dirty="0"/>
          </a:p>
        </p:txBody>
      </p:sp>
      <p:sp>
        <p:nvSpPr>
          <p:cNvPr id="16" name="Llamada con línea 3 (sin borde) 15"/>
          <p:cNvSpPr/>
          <p:nvPr/>
        </p:nvSpPr>
        <p:spPr>
          <a:xfrm>
            <a:off x="6228910" y="1495596"/>
            <a:ext cx="1845931" cy="79040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28873"/>
              <a:gd name="adj8" fmla="val -1334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PE" sz="1400" dirty="0">
                <a:solidFill>
                  <a:schemeClr val="tx1"/>
                </a:solidFill>
              </a:rPr>
              <a:t>Autoridad que articule la información del PTE</a:t>
            </a:r>
          </a:p>
        </p:txBody>
      </p:sp>
      <p:sp>
        <p:nvSpPr>
          <p:cNvPr id="18" name="Llamada con línea 3 (sin borde) 17"/>
          <p:cNvSpPr/>
          <p:nvPr/>
        </p:nvSpPr>
        <p:spPr>
          <a:xfrm>
            <a:off x="9022672" y="2322054"/>
            <a:ext cx="2422567" cy="1069792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46277"/>
              <a:gd name="adj8" fmla="val -4355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una Unidad Orgánica que atienda las </a:t>
            </a:r>
            <a:r>
              <a:rPr lang="es-PE" sz="1400" dirty="0" smtClean="0">
                <a:solidFill>
                  <a:schemeClr val="tx1"/>
                </a:solidFill>
              </a:rPr>
              <a:t>solicitudes de información (gestión)</a:t>
            </a:r>
            <a:endParaRPr lang="es-PE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Sobrecarga de funciones</a:t>
            </a:r>
          </a:p>
        </p:txBody>
      </p:sp>
      <p:sp>
        <p:nvSpPr>
          <p:cNvPr id="19" name="Llamada con línea 3 (sin borde) 18"/>
          <p:cNvSpPr/>
          <p:nvPr/>
        </p:nvSpPr>
        <p:spPr>
          <a:xfrm>
            <a:off x="9022673" y="3647617"/>
            <a:ext cx="2276052" cy="2056356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93893"/>
              <a:gd name="adj8" fmla="val -451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Sistema de acceso a la información pública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Sistema de gestión documentaria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Estándares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base de datos y digitalización de archivos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Calidad de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Firmas y certificados digitales</a:t>
            </a:r>
          </a:p>
        </p:txBody>
      </p:sp>
      <p:sp>
        <p:nvSpPr>
          <p:cNvPr id="20" name="Llamada con línea 3 (sin borde) 19"/>
          <p:cNvSpPr/>
          <p:nvPr/>
        </p:nvSpPr>
        <p:spPr>
          <a:xfrm>
            <a:off x="5682696" y="5933544"/>
            <a:ext cx="3457575" cy="624420"/>
          </a:xfrm>
          <a:prstGeom prst="callout3">
            <a:avLst>
              <a:gd name="adj1" fmla="val 46298"/>
              <a:gd name="adj2" fmla="val -4201"/>
              <a:gd name="adj3" fmla="val 48020"/>
              <a:gd name="adj4" fmla="val -11295"/>
              <a:gd name="adj5" fmla="val 42050"/>
              <a:gd name="adj6" fmla="val -11296"/>
              <a:gd name="adj7" fmla="val -11532"/>
              <a:gd name="adj8" fmla="val -113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Falta de capacitación en la Ley de TAIP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>
                <a:solidFill>
                  <a:schemeClr val="tx1"/>
                </a:solidFill>
              </a:rPr>
              <a:t>Cultura de Secretismo</a:t>
            </a:r>
          </a:p>
        </p:txBody>
      </p:sp>
      <p:sp>
        <p:nvSpPr>
          <p:cNvPr id="21" name="Llamada con línea 3 (sin borde) 20"/>
          <p:cNvSpPr/>
          <p:nvPr/>
        </p:nvSpPr>
        <p:spPr>
          <a:xfrm>
            <a:off x="1812272" y="2022592"/>
            <a:ext cx="2089398" cy="569780"/>
          </a:xfrm>
          <a:prstGeom prst="callout3">
            <a:avLst>
              <a:gd name="adj1" fmla="val 28871"/>
              <a:gd name="adj2" fmla="val -7407"/>
              <a:gd name="adj3" fmla="val 18750"/>
              <a:gd name="adj4" fmla="val -16667"/>
              <a:gd name="adj5" fmla="val 100000"/>
              <a:gd name="adj6" fmla="val -16667"/>
              <a:gd name="adj7" fmla="val 181070"/>
              <a:gd name="adj8" fmla="val 1014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PE" sz="1400" dirty="0">
                <a:solidFill>
                  <a:schemeClr val="tx1"/>
                </a:solidFill>
              </a:rPr>
              <a:t>Limitada infraestructura </a:t>
            </a:r>
            <a:r>
              <a:rPr lang="es-PE" sz="1400" dirty="0" smtClean="0">
                <a:solidFill>
                  <a:schemeClr val="tx1"/>
                </a:solidFill>
              </a:rPr>
              <a:t>tecnológica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PE" sz="1400" dirty="0" smtClean="0">
                <a:solidFill>
                  <a:schemeClr val="tx1"/>
                </a:solidFill>
              </a:rPr>
              <a:t>Plataforma multicanal</a:t>
            </a:r>
            <a:endParaRPr lang="es-PE" sz="1400" dirty="0">
              <a:solidFill>
                <a:schemeClr val="tx1"/>
              </a:solidFill>
            </a:endParaRPr>
          </a:p>
        </p:txBody>
      </p:sp>
      <p:sp>
        <p:nvSpPr>
          <p:cNvPr id="12" name="Llamada con línea 3 (sin borde) 15"/>
          <p:cNvSpPr/>
          <p:nvPr/>
        </p:nvSpPr>
        <p:spPr>
          <a:xfrm>
            <a:off x="9022674" y="1520494"/>
            <a:ext cx="2276051" cy="801560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81610"/>
              <a:gd name="adj8" fmla="val -500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sz="1400" dirty="0" smtClean="0">
                <a:solidFill>
                  <a:schemeClr val="tx1"/>
                </a:solidFill>
              </a:rPr>
              <a:t>Cumplimiento oportuno de publicación </a:t>
            </a:r>
            <a:endParaRPr lang="es-P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92900" y="225826"/>
            <a:ext cx="8534400" cy="1325563"/>
          </a:xfrm>
        </p:spPr>
        <p:txBody>
          <a:bodyPr>
            <a:normAutofit/>
          </a:bodyPr>
          <a:lstStyle/>
          <a:p>
            <a:pPr algn="ctr"/>
            <a:r>
              <a:rPr lang="es-PE" sz="2800" b="1" dirty="0" smtClean="0"/>
              <a:t>Transparencia </a:t>
            </a:r>
            <a:r>
              <a:rPr lang="es-PE" sz="2800" b="1" dirty="0"/>
              <a:t>y Acceso a la </a:t>
            </a:r>
            <a:r>
              <a:rPr lang="es-PE" sz="2800" b="1" dirty="0" smtClean="0"/>
              <a:t>Información</a:t>
            </a:r>
            <a:r>
              <a:rPr lang="es-PE" sz="2800" dirty="0" smtClean="0"/>
              <a:t/>
            </a:r>
            <a:br>
              <a:rPr lang="es-PE" sz="2800" dirty="0" smtClean="0"/>
            </a:br>
            <a:r>
              <a:rPr lang="es-PE" sz="2400" dirty="0" smtClean="0"/>
              <a:t>Ideas y propuestas de compromisos</a:t>
            </a:r>
            <a:endParaRPr lang="es-PE" sz="24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6084335" y="1786420"/>
            <a:ext cx="56883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Font typeface="Arial" panose="020B0604020202020204" pitchFamily="34" charset="0"/>
              <a:buChar char="•"/>
              <a:defRPr sz="1400"/>
            </a:lvl1pPr>
          </a:lstStyle>
          <a:p>
            <a:r>
              <a:rPr lang="es-PE" sz="1800" dirty="0" smtClean="0"/>
              <a:t>Directiva </a:t>
            </a:r>
            <a:r>
              <a:rPr lang="es-PE" sz="1800" dirty="0"/>
              <a:t>regional sobre cumplimiento oportuno de publicación de la información de </a:t>
            </a:r>
            <a:r>
              <a:rPr lang="es-PE" sz="1800" dirty="0" smtClean="0"/>
              <a:t>transparencia; </a:t>
            </a:r>
            <a:r>
              <a:rPr lang="es-PE" sz="1800" dirty="0"/>
              <a:t>y </a:t>
            </a:r>
            <a:r>
              <a:rPr lang="es-PE" sz="1800" dirty="0" smtClean="0"/>
              <a:t> </a:t>
            </a:r>
            <a:r>
              <a:rPr lang="es-PE" sz="1800" dirty="0"/>
              <a:t>creación de un área responsable de transparencia y acceso a la </a:t>
            </a:r>
            <a:r>
              <a:rPr lang="es-PE" sz="1800" dirty="0" smtClean="0"/>
              <a:t>información</a:t>
            </a:r>
            <a:endParaRPr lang="es-PE" sz="1800" dirty="0"/>
          </a:p>
          <a:p>
            <a:r>
              <a:rPr lang="es-PE" sz="1800" dirty="0" smtClean="0"/>
              <a:t>La </a:t>
            </a:r>
            <a:r>
              <a:rPr lang="es-PE" sz="1800" dirty="0"/>
              <a:t>gestión de transparencia en </a:t>
            </a:r>
            <a:r>
              <a:rPr lang="es-PE" sz="1800" dirty="0" smtClean="0"/>
              <a:t>los instrumentos </a:t>
            </a:r>
            <a:r>
              <a:rPr lang="es-PE" sz="1800" dirty="0"/>
              <a:t>de </a:t>
            </a:r>
            <a:r>
              <a:rPr lang="es-PE" sz="1800" dirty="0" smtClean="0"/>
              <a:t>gestión</a:t>
            </a:r>
            <a:endParaRPr lang="es-PE" sz="1800" dirty="0"/>
          </a:p>
          <a:p>
            <a:r>
              <a:rPr lang="es-PE" sz="1800" dirty="0" smtClean="0"/>
              <a:t>Sistema </a:t>
            </a:r>
            <a:r>
              <a:rPr lang="es-PE" sz="1800" dirty="0"/>
              <a:t>de gestión documentaria y registro de solicitudes de acceso a la información </a:t>
            </a:r>
            <a:r>
              <a:rPr lang="es-PE" sz="1800" dirty="0" smtClean="0"/>
              <a:t> </a:t>
            </a:r>
            <a:endParaRPr lang="es-PE" sz="1800" dirty="0"/>
          </a:p>
          <a:p>
            <a:r>
              <a:rPr lang="es-PE" sz="1800" dirty="0"/>
              <a:t>Uso de estándares para la clasificación de información</a:t>
            </a:r>
          </a:p>
          <a:p>
            <a:r>
              <a:rPr lang="es-PE" sz="1800" dirty="0"/>
              <a:t>Digitalización de </a:t>
            </a:r>
            <a:r>
              <a:rPr lang="es-PE" sz="1800" dirty="0" smtClean="0"/>
              <a:t>archivos </a:t>
            </a:r>
            <a:endParaRPr lang="es-PE" sz="1800" dirty="0"/>
          </a:p>
          <a:p>
            <a:r>
              <a:rPr lang="es-PE" sz="1800" dirty="0" smtClean="0"/>
              <a:t>Material educativo </a:t>
            </a:r>
            <a:r>
              <a:rPr lang="es-PE" sz="1800" dirty="0"/>
              <a:t>sobre </a:t>
            </a:r>
            <a:r>
              <a:rPr lang="es-PE" sz="1800" dirty="0" smtClean="0"/>
              <a:t>derecho </a:t>
            </a:r>
            <a:r>
              <a:rPr lang="es-PE" sz="1800" dirty="0"/>
              <a:t>de acceso a la información </a:t>
            </a:r>
            <a:r>
              <a:rPr lang="es-PE" sz="1800" dirty="0" smtClean="0"/>
              <a:t> </a:t>
            </a:r>
            <a:r>
              <a:rPr lang="es-PE" sz="1800" dirty="0"/>
              <a:t>y Portal de </a:t>
            </a:r>
            <a:r>
              <a:rPr lang="es-PE" sz="1800" dirty="0" smtClean="0"/>
              <a:t>Transparencia</a:t>
            </a:r>
            <a:endParaRPr lang="es-PE" sz="1800" dirty="0"/>
          </a:p>
          <a:p>
            <a:r>
              <a:rPr lang="es-PE" sz="1800" dirty="0" smtClean="0"/>
              <a:t>Plataforma multicanal de </a:t>
            </a:r>
            <a:r>
              <a:rPr lang="es-PE" sz="1800" dirty="0"/>
              <a:t>atención e información </a:t>
            </a:r>
            <a:r>
              <a:rPr lang="es-PE" sz="1800" dirty="0" smtClean="0"/>
              <a:t>integral</a:t>
            </a:r>
            <a:endParaRPr lang="es-PE" dirty="0"/>
          </a:p>
          <a:p>
            <a:endParaRPr lang="es-PE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526330551"/>
              </p:ext>
            </p:extLst>
          </p:nvPr>
        </p:nvGraphicFramePr>
        <p:xfrm>
          <a:off x="-307546" y="1345444"/>
          <a:ext cx="6897816" cy="5141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012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710481" y="2431673"/>
            <a:ext cx="4367840" cy="3522769"/>
            <a:chOff x="412342" y="1804085"/>
            <a:chExt cx="5228022" cy="4242488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42" y="1804085"/>
              <a:ext cx="5228022" cy="4242488"/>
            </a:xfrm>
            <a:prstGeom prst="rect">
              <a:avLst/>
            </a:prstGeom>
            <a:noFill/>
          </p:spPr>
        </p:pic>
        <p:sp>
          <p:nvSpPr>
            <p:cNvPr id="6" name="CuadroTexto 5"/>
            <p:cNvSpPr txBox="1"/>
            <p:nvPr/>
          </p:nvSpPr>
          <p:spPr>
            <a:xfrm>
              <a:off x="584336" y="5265206"/>
              <a:ext cx="2001579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800" dirty="0" smtClean="0"/>
                <a:t>Fuente: Adaptación BM/Gabriela B.</a:t>
              </a:r>
              <a:endParaRPr lang="es-PE" sz="800" dirty="0"/>
            </a:p>
          </p:txBody>
        </p:sp>
      </p:grpSp>
      <p:sp>
        <p:nvSpPr>
          <p:cNvPr id="16" name="Llamada con línea 3 (sin borde) 15"/>
          <p:cNvSpPr/>
          <p:nvPr/>
        </p:nvSpPr>
        <p:spPr>
          <a:xfrm>
            <a:off x="4875491" y="1449668"/>
            <a:ext cx="2468284" cy="586883"/>
          </a:xfrm>
          <a:prstGeom prst="callout3">
            <a:avLst>
              <a:gd name="adj1" fmla="val 18750"/>
              <a:gd name="adj2" fmla="val -1831"/>
              <a:gd name="adj3" fmla="val 21557"/>
              <a:gd name="adj4" fmla="val -6914"/>
              <a:gd name="adj5" fmla="val 118248"/>
              <a:gd name="adj6" fmla="val -6914"/>
              <a:gd name="adj7" fmla="val 177671"/>
              <a:gd name="adj8" fmla="val 321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Poca presencia del Estado en poblaciones vulnerables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No se promueve la participación</a:t>
            </a:r>
          </a:p>
        </p:txBody>
      </p:sp>
      <p:sp>
        <p:nvSpPr>
          <p:cNvPr id="18" name="Llamada con línea 3 (sin borde) 17"/>
          <p:cNvSpPr/>
          <p:nvPr/>
        </p:nvSpPr>
        <p:spPr>
          <a:xfrm>
            <a:off x="9022673" y="2702008"/>
            <a:ext cx="2276052" cy="1798555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63715"/>
              <a:gd name="adj6" fmla="val -16667"/>
              <a:gd name="adj7" fmla="val 62477"/>
              <a:gd name="adj8" fmla="val -411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Instancias entre Estado y Sociedad Civil no son vinculantes para garantizar </a:t>
            </a:r>
            <a:r>
              <a:rPr lang="es-PE" sz="1200" dirty="0" smtClean="0">
                <a:solidFill>
                  <a:schemeClr val="tx1"/>
                </a:solidFill>
              </a:rPr>
              <a:t>cumplimiento</a:t>
            </a:r>
            <a:endParaRPr lang="es-PE" sz="12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No funcionan los consejos regionales consultivos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seguimiento y reconocimiento a buenas prácticas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No existe una unidad encargada</a:t>
            </a:r>
          </a:p>
        </p:txBody>
      </p:sp>
      <p:sp>
        <p:nvSpPr>
          <p:cNvPr id="19" name="Llamada con línea 3 (sin borde) 18"/>
          <p:cNvSpPr/>
          <p:nvPr/>
        </p:nvSpPr>
        <p:spPr>
          <a:xfrm>
            <a:off x="9022673" y="4824841"/>
            <a:ext cx="2276052" cy="856011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61611"/>
              <a:gd name="adj6" fmla="val -17295"/>
              <a:gd name="adj7" fmla="val 63127"/>
              <a:gd name="adj8" fmla="val -4962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comunicación y difusión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Sistema de vigilancia ciudadana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Foros públicos</a:t>
            </a: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3710481" y="275084"/>
            <a:ext cx="5959415" cy="1021184"/>
          </a:xfrm>
        </p:spPr>
        <p:txBody>
          <a:bodyPr>
            <a:normAutofit/>
          </a:bodyPr>
          <a:lstStyle/>
          <a:p>
            <a:pPr algn="ctr"/>
            <a:r>
              <a:rPr lang="es-PE" sz="3200" b="1" dirty="0"/>
              <a:t>Participación Ciudadana</a:t>
            </a:r>
            <a:r>
              <a:rPr lang="es-PE" sz="3200" dirty="0"/>
              <a:t/>
            </a:r>
            <a:br>
              <a:rPr lang="es-PE" sz="3200" dirty="0"/>
            </a:br>
            <a:r>
              <a:rPr lang="es-PE" sz="2700" dirty="0" smtClean="0"/>
              <a:t>Problemática</a:t>
            </a:r>
            <a:endParaRPr lang="es-PE" sz="3200" dirty="0"/>
          </a:p>
        </p:txBody>
      </p:sp>
      <p:sp>
        <p:nvSpPr>
          <p:cNvPr id="14" name="9 Elipse"/>
          <p:cNvSpPr/>
          <p:nvPr/>
        </p:nvSpPr>
        <p:spPr>
          <a:xfrm>
            <a:off x="3641442" y="310171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/>
              <a:t>2</a:t>
            </a:r>
          </a:p>
        </p:txBody>
      </p:sp>
      <p:sp>
        <p:nvSpPr>
          <p:cNvPr id="15" name="Llamada con línea 3 (sin borde) 14"/>
          <p:cNvSpPr/>
          <p:nvPr/>
        </p:nvSpPr>
        <p:spPr>
          <a:xfrm>
            <a:off x="840259" y="2831632"/>
            <a:ext cx="2261261" cy="762249"/>
          </a:xfrm>
          <a:prstGeom prst="callout3">
            <a:avLst>
              <a:gd name="adj1" fmla="val 18751"/>
              <a:gd name="adj2" fmla="val 101287"/>
              <a:gd name="adj3" fmla="val 18750"/>
              <a:gd name="adj4" fmla="val 108114"/>
              <a:gd name="adj5" fmla="val 57413"/>
              <a:gd name="adj6" fmla="val 108043"/>
              <a:gd name="adj7" fmla="val 116869"/>
              <a:gd name="adj8" fmla="val 1309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Mayor inversión para implementar Planes de Desarrollo</a:t>
            </a:r>
          </a:p>
        </p:txBody>
      </p:sp>
      <p:sp>
        <p:nvSpPr>
          <p:cNvPr id="17" name="Llamada con línea 3 (sin borde) 16"/>
          <p:cNvSpPr/>
          <p:nvPr/>
        </p:nvSpPr>
        <p:spPr>
          <a:xfrm>
            <a:off x="840259" y="3789406"/>
            <a:ext cx="2261262" cy="2437204"/>
          </a:xfrm>
          <a:prstGeom prst="callout3">
            <a:avLst>
              <a:gd name="adj1" fmla="val 19632"/>
              <a:gd name="adj2" fmla="val 101640"/>
              <a:gd name="adj3" fmla="val 19133"/>
              <a:gd name="adj4" fmla="val 108229"/>
              <a:gd name="adj5" fmla="val 52011"/>
              <a:gd name="adj6" fmla="val 108043"/>
              <a:gd name="adj7" fmla="val 42616"/>
              <a:gd name="adj8" fmla="val 1461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Procesos participativos desgastantes,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Poco interés en participar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de incentivos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fortalecer los derechos ciudadanos, participación en espacios de rendición de cuentas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Sociedad civil debilitada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Falta fortalecer la participación de los pueblos indígenas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Escasa e inadecuada difusión de las normas de participación ciudadana que conlleva a un desinterés y desconfianza por parte de la </a:t>
            </a:r>
            <a:r>
              <a:rPr lang="es-PE" sz="1200" dirty="0" smtClean="0">
                <a:solidFill>
                  <a:schemeClr val="tx1"/>
                </a:solidFill>
              </a:rPr>
              <a:t>ciudadanía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Desconocimiento de la Ley y derechos</a:t>
            </a:r>
            <a:endParaRPr lang="es-PE" sz="1200" dirty="0">
              <a:solidFill>
                <a:schemeClr val="tx1"/>
              </a:solidFill>
            </a:endParaRPr>
          </a:p>
        </p:txBody>
      </p:sp>
      <p:sp>
        <p:nvSpPr>
          <p:cNvPr id="22" name="Llamada con línea 3 (sin borde) 21"/>
          <p:cNvSpPr/>
          <p:nvPr/>
        </p:nvSpPr>
        <p:spPr>
          <a:xfrm>
            <a:off x="9022673" y="1515046"/>
            <a:ext cx="2206030" cy="988542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33200"/>
              <a:gd name="adj8" fmla="val -532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Alineamiento con Políticas sobre conflictos y diálogos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Planes limitados de participación regional y local</a:t>
            </a:r>
          </a:p>
        </p:txBody>
      </p:sp>
      <p:sp>
        <p:nvSpPr>
          <p:cNvPr id="20" name="Llamada con línea 3 (sin borde) 18"/>
          <p:cNvSpPr/>
          <p:nvPr/>
        </p:nvSpPr>
        <p:spPr>
          <a:xfrm>
            <a:off x="5608595" y="5965284"/>
            <a:ext cx="2276052" cy="529127"/>
          </a:xfrm>
          <a:prstGeom prst="callout3">
            <a:avLst>
              <a:gd name="adj1" fmla="val 21450"/>
              <a:gd name="adj2" fmla="val -4566"/>
              <a:gd name="adj3" fmla="val 21450"/>
              <a:gd name="adj4" fmla="val -8506"/>
              <a:gd name="adj5" fmla="val 20915"/>
              <a:gd name="adj6" fmla="val -9134"/>
              <a:gd name="adj7" fmla="val -15861"/>
              <a:gd name="adj8" fmla="val -100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Limitada sensibilización y </a:t>
            </a:r>
            <a:r>
              <a:rPr lang="es-PE" sz="1200" dirty="0" smtClean="0">
                <a:solidFill>
                  <a:schemeClr val="tx1"/>
                </a:solidFill>
              </a:rPr>
              <a:t>capacitación</a:t>
            </a:r>
          </a:p>
        </p:txBody>
      </p:sp>
    </p:spTree>
    <p:extLst>
      <p:ext uri="{BB962C8B-B14F-4D97-AF65-F5344CB8AC3E}">
        <p14:creationId xmlns:p14="http://schemas.microsoft.com/office/powerpoint/2010/main" val="121154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7972" y="375877"/>
            <a:ext cx="5959415" cy="1325563"/>
          </a:xfrm>
        </p:spPr>
        <p:txBody>
          <a:bodyPr>
            <a:normAutofit/>
          </a:bodyPr>
          <a:lstStyle/>
          <a:p>
            <a:pPr algn="ctr"/>
            <a:r>
              <a:rPr lang="es-PE" sz="3200" b="1" dirty="0"/>
              <a:t>Participación Ciudadana</a:t>
            </a:r>
            <a:r>
              <a:rPr lang="es-PE" sz="3200" dirty="0"/>
              <a:t/>
            </a:r>
            <a:br>
              <a:rPr lang="es-PE" sz="3200" dirty="0"/>
            </a:br>
            <a:r>
              <a:rPr lang="es-PE" sz="2400" dirty="0"/>
              <a:t>Ideas </a:t>
            </a:r>
            <a:r>
              <a:rPr lang="es-PE" sz="2400" dirty="0" smtClean="0"/>
              <a:t>y propuestas de compromisos</a:t>
            </a:r>
            <a:r>
              <a:rPr lang="es-PE" sz="2400" dirty="0"/>
              <a:t/>
            </a:r>
            <a:br>
              <a:rPr lang="es-PE" sz="2400" dirty="0"/>
            </a:br>
            <a:endParaRPr lang="es-PE" sz="2400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5225447" y="1558861"/>
            <a:ext cx="66636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Font typeface="Arial" panose="020B0604020202020204" pitchFamily="34" charset="0"/>
              <a:buChar char="•"/>
              <a:defRPr sz="1400"/>
            </a:lvl1pPr>
          </a:lstStyle>
          <a:p>
            <a:r>
              <a:rPr lang="es-PE" sz="1800" dirty="0" smtClean="0"/>
              <a:t>Autoridades promueven </a:t>
            </a:r>
            <a:r>
              <a:rPr lang="es-PE" sz="1800" dirty="0"/>
              <a:t>una auténtica </a:t>
            </a:r>
            <a:r>
              <a:rPr lang="es-PE" sz="1800" dirty="0" smtClean="0"/>
              <a:t>participación</a:t>
            </a:r>
          </a:p>
          <a:p>
            <a:r>
              <a:rPr lang="es-PE" sz="1800" dirty="0" smtClean="0"/>
              <a:t>Incentivos </a:t>
            </a:r>
            <a:r>
              <a:rPr lang="es-PE" sz="1800" dirty="0"/>
              <a:t>para </a:t>
            </a:r>
            <a:r>
              <a:rPr lang="es-PE" sz="1800" dirty="0" smtClean="0"/>
              <a:t>participación, inclusión de pueblos indígenas</a:t>
            </a:r>
            <a:endParaRPr lang="es-PE" sz="1800" dirty="0"/>
          </a:p>
          <a:p>
            <a:r>
              <a:rPr lang="es-PE" sz="1800" dirty="0" smtClean="0"/>
              <a:t>Creación de Oficinas de Participación Ciudadana </a:t>
            </a:r>
          </a:p>
          <a:p>
            <a:r>
              <a:rPr lang="es-PE" sz="1800" dirty="0" smtClean="0"/>
              <a:t>Normativa regional y local que reconozca la Mesa de Concertación de Lucha Contra la Pobreza, con presupuesto y capacitación, acuerdos y compromisos vinculantes</a:t>
            </a:r>
          </a:p>
          <a:p>
            <a:r>
              <a:rPr lang="es-PE" sz="1800" dirty="0"/>
              <a:t>Seguimiento a </a:t>
            </a:r>
            <a:r>
              <a:rPr lang="es-PE" sz="1800" dirty="0" smtClean="0"/>
              <a:t>programas </a:t>
            </a:r>
            <a:r>
              <a:rPr lang="es-PE" sz="1800" dirty="0"/>
              <a:t>presupuestales de salud materna, </a:t>
            </a:r>
            <a:r>
              <a:rPr lang="es-PE" sz="1800" dirty="0" smtClean="0"/>
              <a:t>PAN y </a:t>
            </a:r>
            <a:r>
              <a:rPr lang="es-PE" sz="1800" dirty="0"/>
              <a:t>protección a la </a:t>
            </a:r>
            <a:r>
              <a:rPr lang="es-PE" sz="1800" dirty="0" smtClean="0"/>
              <a:t>infancia</a:t>
            </a:r>
            <a:endParaRPr lang="es-PE" sz="1800" dirty="0"/>
          </a:p>
          <a:p>
            <a:r>
              <a:rPr lang="es-PE" sz="1800" dirty="0" smtClean="0"/>
              <a:t>Creación del </a:t>
            </a:r>
            <a:r>
              <a:rPr lang="es-PE" sz="1800" dirty="0"/>
              <a:t>Consejo del Pueblo que </a:t>
            </a:r>
            <a:r>
              <a:rPr lang="es-PE" sz="1800" dirty="0" smtClean="0"/>
              <a:t>articule </a:t>
            </a:r>
            <a:r>
              <a:rPr lang="es-PE" sz="1800" dirty="0"/>
              <a:t>a las </a:t>
            </a:r>
            <a:r>
              <a:rPr lang="es-PE" sz="1800" dirty="0" smtClean="0"/>
              <a:t>OSC, </a:t>
            </a:r>
            <a:r>
              <a:rPr lang="es-PE" sz="1800" dirty="0"/>
              <a:t>con participación </a:t>
            </a:r>
            <a:r>
              <a:rPr lang="es-PE" sz="1800" dirty="0" smtClean="0"/>
              <a:t>en </a:t>
            </a:r>
            <a:r>
              <a:rPr lang="es-PE" sz="1800" dirty="0"/>
              <a:t>la administración y ejecución </a:t>
            </a:r>
            <a:r>
              <a:rPr lang="es-PE" sz="1800" dirty="0" smtClean="0"/>
              <a:t>presupuestal</a:t>
            </a:r>
            <a:endParaRPr lang="es-PE" sz="1800" dirty="0"/>
          </a:p>
          <a:p>
            <a:r>
              <a:rPr lang="es-PE" sz="1800" dirty="0" smtClean="0"/>
              <a:t>Sistema </a:t>
            </a:r>
            <a:r>
              <a:rPr lang="es-PE" sz="1800" dirty="0"/>
              <a:t>de vigilancia ciudadana a la </a:t>
            </a:r>
            <a:r>
              <a:rPr lang="es-PE" sz="1800" dirty="0" smtClean="0"/>
              <a:t>Gestión Regional</a:t>
            </a:r>
            <a:endParaRPr lang="es-PE" sz="1800" dirty="0"/>
          </a:p>
          <a:p>
            <a:r>
              <a:rPr lang="es-PE" sz="1800" dirty="0" smtClean="0"/>
              <a:t>Sensibilización y capacitación en </a:t>
            </a:r>
            <a:r>
              <a:rPr lang="es-PE" sz="1800" dirty="0"/>
              <a:t>participación </a:t>
            </a:r>
            <a:r>
              <a:rPr lang="es-PE" sz="1800" dirty="0" smtClean="0"/>
              <a:t>ciudadana</a:t>
            </a:r>
            <a:endParaRPr lang="es-PE" sz="1800" dirty="0"/>
          </a:p>
          <a:p>
            <a:r>
              <a:rPr lang="es-PE" sz="1800" dirty="0" smtClean="0"/>
              <a:t>Fortalecer espacios de diálogo y concertación a través de foros públicos entre el Estado, OSC, y sector privado</a:t>
            </a:r>
          </a:p>
          <a:p>
            <a:r>
              <a:rPr lang="es-PE" sz="1800" dirty="0" smtClean="0"/>
              <a:t>Veedurías ciudadanas</a:t>
            </a:r>
            <a:endParaRPr lang="es-PE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29777108"/>
              </p:ext>
            </p:extLst>
          </p:nvPr>
        </p:nvGraphicFramePr>
        <p:xfrm>
          <a:off x="-85126" y="1701440"/>
          <a:ext cx="5310573" cy="4685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72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710481" y="2431673"/>
            <a:ext cx="4367840" cy="3522769"/>
            <a:chOff x="412342" y="1804085"/>
            <a:chExt cx="5228022" cy="4242488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42" y="1804085"/>
              <a:ext cx="5228022" cy="4242488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584336" y="5717089"/>
              <a:ext cx="1562198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600" dirty="0" smtClean="0"/>
                <a:t>Fuente: Adaptación BM/Gabriela B</a:t>
              </a:r>
              <a:r>
                <a:rPr lang="es-PE" sz="800" dirty="0" smtClean="0"/>
                <a:t>.</a:t>
              </a:r>
              <a:endParaRPr lang="es-PE" sz="800" dirty="0"/>
            </a:p>
          </p:txBody>
        </p:sp>
      </p:grpSp>
      <p:sp>
        <p:nvSpPr>
          <p:cNvPr id="18" name="Llamada con línea 3 (sin borde) 17"/>
          <p:cNvSpPr/>
          <p:nvPr/>
        </p:nvSpPr>
        <p:spPr>
          <a:xfrm>
            <a:off x="9022673" y="2828924"/>
            <a:ext cx="2478764" cy="1364133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70070"/>
              <a:gd name="adj6" fmla="val -16667"/>
              <a:gd name="adj7" fmla="val 72551"/>
              <a:gd name="adj8" fmla="val -3655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Politización de órganos de control o vigilancia desde la ciudadanía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Concesión de obras sin sistemas adecuados de control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No se conoce los resultados de la Oficina Regional Descentralizada</a:t>
            </a:r>
          </a:p>
        </p:txBody>
      </p:sp>
      <p:sp>
        <p:nvSpPr>
          <p:cNvPr id="19" name="Llamada con línea 3 (sin borde) 18"/>
          <p:cNvSpPr/>
          <p:nvPr/>
        </p:nvSpPr>
        <p:spPr>
          <a:xfrm>
            <a:off x="9022672" y="4547284"/>
            <a:ext cx="2478765" cy="896253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02223"/>
              <a:gd name="adj8" fmla="val -444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No hay información sobre cumplimiento de planes regionales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Difusión de información (datos abiertos)</a:t>
            </a:r>
          </a:p>
        </p:txBody>
      </p:sp>
      <p:sp>
        <p:nvSpPr>
          <p:cNvPr id="22" name="Llamada con línea 3 (sin borde) 21"/>
          <p:cNvSpPr/>
          <p:nvPr/>
        </p:nvSpPr>
        <p:spPr>
          <a:xfrm>
            <a:off x="9022673" y="1328738"/>
            <a:ext cx="2478764" cy="1174850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27119"/>
              <a:gd name="adj8" fmla="val -462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Falta de mecanismos para el cumplimiento de las normas de control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Reconocimiento de buenas prácticas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Metodología de rendición de cuentas</a:t>
            </a:r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4015352" y="0"/>
            <a:ext cx="48496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PE" sz="3200" dirty="0"/>
              <a:t/>
            </a:r>
            <a:br>
              <a:rPr lang="es-PE" sz="3200" dirty="0"/>
            </a:br>
            <a:r>
              <a:rPr lang="es-PE" sz="3200" b="1" dirty="0"/>
              <a:t>Rendición de </a:t>
            </a:r>
            <a:r>
              <a:rPr lang="es-PE" sz="3200" b="1" dirty="0" smtClean="0"/>
              <a:t>Cuentas</a:t>
            </a:r>
            <a:r>
              <a:rPr lang="es-PE" sz="3200" dirty="0" smtClean="0"/>
              <a:t/>
            </a:r>
            <a:br>
              <a:rPr lang="es-PE" sz="3200" dirty="0" smtClean="0"/>
            </a:br>
            <a:r>
              <a:rPr lang="es-PE" sz="2700" dirty="0" smtClean="0"/>
              <a:t>Problemática</a:t>
            </a:r>
            <a:endParaRPr lang="es-PE" sz="2700" dirty="0"/>
          </a:p>
        </p:txBody>
      </p:sp>
      <p:sp>
        <p:nvSpPr>
          <p:cNvPr id="21" name="8 Elipse"/>
          <p:cNvSpPr/>
          <p:nvPr/>
        </p:nvSpPr>
        <p:spPr>
          <a:xfrm>
            <a:off x="3690650" y="349858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 smtClean="0"/>
              <a:t>3</a:t>
            </a:r>
            <a:endParaRPr lang="es-PE" sz="2000" b="1" dirty="0"/>
          </a:p>
        </p:txBody>
      </p:sp>
      <p:sp>
        <p:nvSpPr>
          <p:cNvPr id="10" name="Llamada con línea 3 (sin borde) 18"/>
          <p:cNvSpPr/>
          <p:nvPr/>
        </p:nvSpPr>
        <p:spPr>
          <a:xfrm>
            <a:off x="5894401" y="5998624"/>
            <a:ext cx="2921058" cy="626078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20128"/>
              <a:gd name="adj6" fmla="val -17923"/>
              <a:gd name="adj7" fmla="val -19683"/>
              <a:gd name="adj8" fmla="val -18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No hay información sobre cumplimiento de planes regionales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>
                <a:solidFill>
                  <a:schemeClr val="tx1"/>
                </a:solidFill>
              </a:rPr>
              <a:t>Falta capacitación a la población</a:t>
            </a:r>
          </a:p>
        </p:txBody>
      </p:sp>
      <p:sp>
        <p:nvSpPr>
          <p:cNvPr id="11" name="Llamada con línea 3 (sin borde) 18"/>
          <p:cNvSpPr/>
          <p:nvPr/>
        </p:nvSpPr>
        <p:spPr>
          <a:xfrm>
            <a:off x="877555" y="4386263"/>
            <a:ext cx="2813095" cy="787100"/>
          </a:xfrm>
          <a:prstGeom prst="callout3">
            <a:avLst>
              <a:gd name="adj1" fmla="val 50699"/>
              <a:gd name="adj2" fmla="val 101372"/>
              <a:gd name="adj3" fmla="val 41571"/>
              <a:gd name="adj4" fmla="val 103704"/>
              <a:gd name="adj5" fmla="val 42949"/>
              <a:gd name="adj6" fmla="val 107527"/>
              <a:gd name="adj7" fmla="val 41932"/>
              <a:gd name="adj8" fmla="val 1152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 smtClean="0">
                <a:solidFill>
                  <a:schemeClr val="tx1"/>
                </a:solidFill>
              </a:rPr>
              <a:t>Falta informar sobre el impacto de los programas, proyectos y actividades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 smtClean="0">
                <a:solidFill>
                  <a:schemeClr val="tx1"/>
                </a:solidFill>
              </a:rPr>
              <a:t>Creación de valor y beneficio para la </a:t>
            </a:r>
            <a:r>
              <a:rPr lang="es-PE" sz="1050" dirty="0" smtClean="0">
                <a:solidFill>
                  <a:schemeClr val="tx1"/>
                </a:solidFill>
              </a:rPr>
              <a:t>población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050" dirty="0" smtClean="0">
                <a:solidFill>
                  <a:schemeClr val="tx1"/>
                </a:solidFill>
              </a:rPr>
              <a:t>Omisión de información real</a:t>
            </a:r>
            <a:endParaRPr lang="es-PE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88635" y="0"/>
            <a:ext cx="617280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PE" sz="3200" dirty="0"/>
              <a:t/>
            </a:r>
            <a:br>
              <a:rPr lang="es-PE" sz="3200" dirty="0"/>
            </a:br>
            <a:r>
              <a:rPr lang="es-PE" sz="3200" b="1" dirty="0"/>
              <a:t>Rendición de </a:t>
            </a:r>
            <a:r>
              <a:rPr lang="es-PE" sz="3200" b="1" dirty="0" smtClean="0"/>
              <a:t>Cuentas</a:t>
            </a:r>
            <a:r>
              <a:rPr lang="es-PE" sz="3200" dirty="0" smtClean="0"/>
              <a:t/>
            </a:r>
            <a:br>
              <a:rPr lang="es-PE" sz="3200" dirty="0" smtClean="0"/>
            </a:br>
            <a:r>
              <a:rPr lang="es-PE" sz="2700" dirty="0" smtClean="0"/>
              <a:t>Ideas </a:t>
            </a:r>
            <a:r>
              <a:rPr lang="es-PE" sz="2700" dirty="0"/>
              <a:t>y </a:t>
            </a:r>
            <a:r>
              <a:rPr lang="es-PE" sz="2700" dirty="0" smtClean="0"/>
              <a:t>propuestas de compromisos</a:t>
            </a:r>
            <a:endParaRPr lang="es-PE" sz="2700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5245506" y="1821216"/>
            <a:ext cx="6405721" cy="40556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PE" sz="2000" dirty="0" smtClean="0"/>
              <a:t>Unificar </a:t>
            </a:r>
            <a:r>
              <a:rPr lang="es-PE" sz="2000" dirty="0"/>
              <a:t>la metodología de rendición de cuentas.</a:t>
            </a:r>
          </a:p>
          <a:p>
            <a:pPr algn="just"/>
            <a:r>
              <a:rPr lang="es-PE" sz="2000" dirty="0" smtClean="0"/>
              <a:t>Reconocimiento </a:t>
            </a:r>
            <a:r>
              <a:rPr lang="es-PE" sz="2000" dirty="0"/>
              <a:t>de buenas prácticas.</a:t>
            </a:r>
          </a:p>
          <a:p>
            <a:pPr algn="just"/>
            <a:r>
              <a:rPr lang="es-PE" sz="2000" dirty="0"/>
              <a:t>Distribución de la información previa a la </a:t>
            </a:r>
            <a:r>
              <a:rPr lang="es-PE" sz="2000" dirty="0" smtClean="0"/>
              <a:t>rendición, pudiendo considerarse el acceso </a:t>
            </a:r>
            <a:r>
              <a:rPr lang="es-PE" sz="2000" dirty="0"/>
              <a:t>a datos estructurados (datos abiertos).</a:t>
            </a:r>
          </a:p>
          <a:p>
            <a:pPr algn="just"/>
            <a:r>
              <a:rPr lang="es-PE" sz="2000" dirty="0" smtClean="0"/>
              <a:t>Capacitación a la población sobre la rendición de cuentas.</a:t>
            </a:r>
          </a:p>
          <a:p>
            <a:pPr algn="just"/>
            <a:r>
              <a:rPr lang="es-PE" sz="2000" dirty="0" smtClean="0"/>
              <a:t>Informar sobre el impacto de los programas, proyectos y actividades, y creación de valor público en beneficio de la población.</a:t>
            </a:r>
          </a:p>
          <a:p>
            <a:pPr algn="just"/>
            <a:r>
              <a:rPr lang="es-PE" sz="2000" dirty="0" smtClean="0"/>
              <a:t>Fomentar la participación ciudadana como instrumento para la rendición de cuentas</a:t>
            </a:r>
            <a:endParaRPr lang="es-PE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36365" t="10422" r="15854" b="4278"/>
          <a:stretch/>
        </p:blipFill>
        <p:spPr>
          <a:xfrm>
            <a:off x="516194" y="1696310"/>
            <a:ext cx="4402845" cy="4180590"/>
          </a:xfrm>
          <a:prstGeom prst="rect">
            <a:avLst/>
          </a:prstGeom>
        </p:spPr>
      </p:pic>
      <p:sp>
        <p:nvSpPr>
          <p:cNvPr id="5" name="4 Elipse"/>
          <p:cNvSpPr/>
          <p:nvPr/>
        </p:nvSpPr>
        <p:spPr>
          <a:xfrm>
            <a:off x="162232" y="1268362"/>
            <a:ext cx="2324504" cy="37165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462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710480" y="2404765"/>
            <a:ext cx="4367840" cy="3522769"/>
            <a:chOff x="412342" y="1804085"/>
            <a:chExt cx="5228022" cy="4242488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42" y="1804085"/>
              <a:ext cx="5228022" cy="4242488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584336" y="5550291"/>
              <a:ext cx="2001579" cy="259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PE" sz="800" dirty="0" smtClean="0"/>
                <a:t>Fuente: Adaptación BM/Gabriela B.</a:t>
              </a:r>
              <a:endParaRPr lang="es-PE" sz="800" dirty="0"/>
            </a:p>
          </p:txBody>
        </p:sp>
      </p:grpSp>
      <p:sp>
        <p:nvSpPr>
          <p:cNvPr id="16" name="Llamada con línea 3 (sin borde) 15"/>
          <p:cNvSpPr/>
          <p:nvPr/>
        </p:nvSpPr>
        <p:spPr>
          <a:xfrm>
            <a:off x="4875491" y="1449668"/>
            <a:ext cx="2258477" cy="586883"/>
          </a:xfrm>
          <a:prstGeom prst="callout3">
            <a:avLst>
              <a:gd name="adj1" fmla="val 18750"/>
              <a:gd name="adj2" fmla="val -1831"/>
              <a:gd name="adj3" fmla="val 21557"/>
              <a:gd name="adj4" fmla="val -6914"/>
              <a:gd name="adj5" fmla="val 118248"/>
              <a:gd name="adj6" fmla="val -6914"/>
              <a:gd name="adj7" fmla="val 184974"/>
              <a:gd name="adj8" fmla="val 38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Implementación de la Agenda Digital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Estrategia de alfabetización</a:t>
            </a:r>
          </a:p>
        </p:txBody>
      </p:sp>
      <p:sp>
        <p:nvSpPr>
          <p:cNvPr id="18" name="Llamada con línea 3 (sin borde) 17"/>
          <p:cNvSpPr/>
          <p:nvPr/>
        </p:nvSpPr>
        <p:spPr>
          <a:xfrm>
            <a:off x="9022672" y="3095786"/>
            <a:ext cx="2276052" cy="849461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80795"/>
              <a:gd name="adj6" fmla="val -15943"/>
              <a:gd name="adj7" fmla="val 80189"/>
              <a:gd name="adj8" fmla="val -4094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Procesos y sistematización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Programas de gobierno electrónico acorde a la realidad geográfica y cultural</a:t>
            </a:r>
          </a:p>
        </p:txBody>
      </p:sp>
      <p:sp>
        <p:nvSpPr>
          <p:cNvPr id="19" name="Llamada con línea 3 (sin borde) 18"/>
          <p:cNvSpPr/>
          <p:nvPr/>
        </p:nvSpPr>
        <p:spPr>
          <a:xfrm>
            <a:off x="9022673" y="4085486"/>
            <a:ext cx="2276052" cy="2124814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74462"/>
              <a:gd name="adj6" fmla="val -15943"/>
              <a:gd name="adj7" fmla="val 74672"/>
              <a:gd name="adj8" fmla="val -509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Virtualización de los servicios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Uso de servicios web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Simplificación de trámites: carpeta ciudadana.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Sistema de consulta de medio ambiente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Sistema único de trámites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Estandarización de </a:t>
            </a:r>
            <a:r>
              <a:rPr lang="es-PE" sz="1200" dirty="0" err="1">
                <a:solidFill>
                  <a:schemeClr val="tx1"/>
                </a:solidFill>
              </a:rPr>
              <a:t>sw</a:t>
            </a:r>
            <a:endParaRPr lang="es-PE" sz="12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Desarrollo de herramientas de gobierno abierto (datos abiertos)</a:t>
            </a:r>
          </a:p>
        </p:txBody>
      </p:sp>
      <p:sp>
        <p:nvSpPr>
          <p:cNvPr id="17" name="Llamada con línea 3 (sin borde) 16"/>
          <p:cNvSpPr/>
          <p:nvPr/>
        </p:nvSpPr>
        <p:spPr>
          <a:xfrm>
            <a:off x="687858" y="4579937"/>
            <a:ext cx="2261262" cy="849313"/>
          </a:xfrm>
          <a:prstGeom prst="callout3">
            <a:avLst>
              <a:gd name="adj1" fmla="val 19632"/>
              <a:gd name="adj2" fmla="val 101640"/>
              <a:gd name="adj3" fmla="val 19133"/>
              <a:gd name="adj4" fmla="val 108229"/>
              <a:gd name="adj5" fmla="val 52011"/>
              <a:gd name="adj6" fmla="val 108043"/>
              <a:gd name="adj7" fmla="val 50308"/>
              <a:gd name="adj8" fmla="val 1454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Brechas culturales y tecnológicas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Aportes o mejores a solicitud de usuarios</a:t>
            </a:r>
          </a:p>
        </p:txBody>
      </p:sp>
      <p:sp>
        <p:nvSpPr>
          <p:cNvPr id="22" name="Llamada con línea 3 (sin borde) 21"/>
          <p:cNvSpPr/>
          <p:nvPr/>
        </p:nvSpPr>
        <p:spPr>
          <a:xfrm>
            <a:off x="9022672" y="1203960"/>
            <a:ext cx="2276052" cy="1751587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00700"/>
              <a:gd name="adj8" fmla="val -513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Alineamiento: PESEM, PEI, POI,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Cumplimiento de Política Nacional de gobierno </a:t>
            </a:r>
            <a:r>
              <a:rPr lang="es-PE" sz="1200" dirty="0" smtClean="0">
                <a:solidFill>
                  <a:schemeClr val="tx1"/>
                </a:solidFill>
              </a:rPr>
              <a:t>electrónico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Prioridades: anemia, desnutrición, agua.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Falta de una mirada de desarrollo urbano</a:t>
            </a:r>
            <a:endParaRPr lang="es-PE" sz="1200" dirty="0">
              <a:solidFill>
                <a:schemeClr val="tx1"/>
              </a:solidFill>
            </a:endParaRPr>
          </a:p>
        </p:txBody>
      </p:sp>
      <p:sp>
        <p:nvSpPr>
          <p:cNvPr id="20" name="Título 1"/>
          <p:cNvSpPr>
            <a:spLocks noGrp="1"/>
          </p:cNvSpPr>
          <p:nvPr>
            <p:ph type="title"/>
          </p:nvPr>
        </p:nvSpPr>
        <p:spPr>
          <a:xfrm>
            <a:off x="3538865" y="125097"/>
            <a:ext cx="6090306" cy="1325563"/>
          </a:xfrm>
        </p:spPr>
        <p:txBody>
          <a:bodyPr>
            <a:normAutofit/>
          </a:bodyPr>
          <a:lstStyle/>
          <a:p>
            <a:pPr algn="ctr"/>
            <a:r>
              <a:rPr lang="es-PE" sz="2800" b="1" dirty="0" smtClean="0"/>
              <a:t>Mejora de Servicios Públicos</a:t>
            </a:r>
            <a:br>
              <a:rPr lang="es-PE" sz="2800" b="1" dirty="0" smtClean="0"/>
            </a:br>
            <a:r>
              <a:rPr lang="es-PE" sz="2400" dirty="0" smtClean="0"/>
              <a:t>Problemática</a:t>
            </a:r>
            <a:endParaRPr lang="es-PE" sz="2400" dirty="0"/>
          </a:p>
        </p:txBody>
      </p:sp>
      <p:sp>
        <p:nvSpPr>
          <p:cNvPr id="21" name="8 Elipse"/>
          <p:cNvSpPr/>
          <p:nvPr/>
        </p:nvSpPr>
        <p:spPr>
          <a:xfrm>
            <a:off x="3362469" y="254255"/>
            <a:ext cx="696022" cy="661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 smtClean="0"/>
              <a:t>4</a:t>
            </a:r>
            <a:endParaRPr lang="es-PE" sz="2000" b="1" dirty="0"/>
          </a:p>
        </p:txBody>
      </p:sp>
      <p:sp>
        <p:nvSpPr>
          <p:cNvPr id="23" name="Llamada con línea 3 (sin borde) 22"/>
          <p:cNvSpPr/>
          <p:nvPr/>
        </p:nvSpPr>
        <p:spPr>
          <a:xfrm>
            <a:off x="5894400" y="5982708"/>
            <a:ext cx="3128273" cy="875291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8421"/>
              <a:gd name="adj6" fmla="val -19924"/>
              <a:gd name="adj7" fmla="val -24330"/>
              <a:gd name="adj8" fmla="val -197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Desconocimiento del potencial de TIC por falta de capacitación y difusión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Desconocimiento en el uso de portales web</a:t>
            </a:r>
          </a:p>
        </p:txBody>
      </p:sp>
      <p:sp>
        <p:nvSpPr>
          <p:cNvPr id="13" name="Llamada con línea 3 (sin borde) 12"/>
          <p:cNvSpPr/>
          <p:nvPr/>
        </p:nvSpPr>
        <p:spPr>
          <a:xfrm>
            <a:off x="687858" y="2627212"/>
            <a:ext cx="2261262" cy="963826"/>
          </a:xfrm>
          <a:prstGeom prst="callout3">
            <a:avLst>
              <a:gd name="adj1" fmla="val 19632"/>
              <a:gd name="adj2" fmla="val 101640"/>
              <a:gd name="adj3" fmla="val 19133"/>
              <a:gd name="adj4" fmla="val 108229"/>
              <a:gd name="adj5" fmla="val 52011"/>
              <a:gd name="adj6" fmla="val 108043"/>
              <a:gd name="adj7" fmla="val 50308"/>
              <a:gd name="adj8" fmla="val 1454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 smtClean="0">
                <a:solidFill>
                  <a:schemeClr val="tx1"/>
                </a:solidFill>
              </a:rPr>
              <a:t>Accesibilidad al gobierno electrónico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200" dirty="0">
                <a:solidFill>
                  <a:schemeClr val="tx1"/>
                </a:solidFill>
              </a:rPr>
              <a:t>Limitada infraestructura e </a:t>
            </a:r>
            <a:r>
              <a:rPr lang="es-PE" sz="1200" dirty="0" smtClean="0">
                <a:solidFill>
                  <a:schemeClr val="tx1"/>
                </a:solidFill>
              </a:rPr>
              <a:t>interoperabilidad</a:t>
            </a:r>
            <a:endParaRPr lang="es-P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1497" y="433622"/>
            <a:ext cx="9443545" cy="1325563"/>
          </a:xfrm>
        </p:spPr>
        <p:txBody>
          <a:bodyPr>
            <a:noAutofit/>
          </a:bodyPr>
          <a:lstStyle/>
          <a:p>
            <a:pPr algn="ctr"/>
            <a:r>
              <a:rPr lang="es-PE" sz="3200" b="1" dirty="0"/>
              <a:t>Mejora de los servicios públicos</a:t>
            </a:r>
            <a:r>
              <a:rPr lang="es-PE" sz="3200" dirty="0"/>
              <a:t/>
            </a:r>
            <a:br>
              <a:rPr lang="es-PE" sz="3200" dirty="0"/>
            </a:br>
            <a:r>
              <a:rPr lang="es-PE" sz="2400" dirty="0"/>
              <a:t>Ideas </a:t>
            </a:r>
            <a:r>
              <a:rPr lang="es-PE" sz="2400" dirty="0" smtClean="0"/>
              <a:t>y propuestas de compromisos</a:t>
            </a:r>
            <a:r>
              <a:rPr lang="es-PE" sz="2400" dirty="0"/>
              <a:t/>
            </a:r>
            <a:br>
              <a:rPr lang="es-PE" sz="2400" dirty="0"/>
            </a:br>
            <a:endParaRPr lang="es-PE" sz="2400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5766619" y="1841740"/>
            <a:ext cx="6155086" cy="444107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defPPr>
              <a:defRPr lang="es-PE"/>
            </a:defPPr>
            <a:lvl1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PE" dirty="0"/>
              <a:t>Cumplimiento de </a:t>
            </a:r>
            <a:r>
              <a:rPr lang="es-PE" dirty="0" smtClean="0"/>
              <a:t>Política Nacional </a:t>
            </a:r>
            <a:r>
              <a:rPr lang="es-PE" dirty="0"/>
              <a:t>de gobierno </a:t>
            </a:r>
            <a:r>
              <a:rPr lang="es-PE" dirty="0" smtClean="0"/>
              <a:t>electrónico.</a:t>
            </a:r>
            <a:endParaRPr lang="es-PE" dirty="0"/>
          </a:p>
          <a:p>
            <a:r>
              <a:rPr lang="es-PE" dirty="0"/>
              <a:t>Implementación de Programas de Gobierno Electrónico y promoción de las </a:t>
            </a:r>
            <a:r>
              <a:rPr lang="es-PE" dirty="0" err="1"/>
              <a:t>TICs</a:t>
            </a:r>
            <a:r>
              <a:rPr lang="es-PE" dirty="0"/>
              <a:t> acordes a las características geográficas y culturales.</a:t>
            </a:r>
          </a:p>
          <a:p>
            <a:r>
              <a:rPr lang="es-PE" dirty="0"/>
              <a:t>Desarrollo de una estrategia de alfabetización digital que incorpore el acceso y uso de las </a:t>
            </a:r>
            <a:r>
              <a:rPr lang="es-PE" dirty="0" err="1"/>
              <a:t>TICs</a:t>
            </a:r>
            <a:r>
              <a:rPr lang="es-PE" dirty="0"/>
              <a:t>.</a:t>
            </a:r>
          </a:p>
          <a:p>
            <a:r>
              <a:rPr lang="es-PE" dirty="0"/>
              <a:t>Estandarización de software amigable, solicitando aportes o mejoras a solicitud de los usuarios.</a:t>
            </a:r>
          </a:p>
          <a:p>
            <a:r>
              <a:rPr lang="es-PE" dirty="0"/>
              <a:t>Fortalecer la infraestructura tecnológica de las entidades del Estado, las comunicaciones y el acceso.</a:t>
            </a:r>
          </a:p>
          <a:p>
            <a:r>
              <a:rPr lang="es-PE" dirty="0"/>
              <a:t>Desarrollo de herramientas facilitadoras del gobierno </a:t>
            </a:r>
            <a:r>
              <a:rPr lang="es-PE" dirty="0" smtClean="0"/>
              <a:t>abierto (Datos Abiertos)</a:t>
            </a:r>
          </a:p>
          <a:p>
            <a:r>
              <a:rPr lang="es-PE" dirty="0" smtClean="0"/>
              <a:t>Desarrollo de una plataforma que integre los servicios</a:t>
            </a:r>
            <a:endParaRPr lang="es-PE" dirty="0"/>
          </a:p>
          <a:p>
            <a:endParaRPr lang="es-PE" dirty="0"/>
          </a:p>
          <a:p>
            <a:endParaRPr lang="es-P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/>
          <a:srcRect r="3201"/>
          <a:stretch/>
        </p:blipFill>
        <p:spPr>
          <a:xfrm>
            <a:off x="0" y="1570053"/>
            <a:ext cx="5509367" cy="4361188"/>
          </a:xfrm>
          <a:prstGeom prst="rect">
            <a:avLst/>
          </a:prstGeom>
        </p:spPr>
      </p:pic>
      <p:sp>
        <p:nvSpPr>
          <p:cNvPr id="6" name="Rectángulo 4"/>
          <p:cNvSpPr/>
          <p:nvPr/>
        </p:nvSpPr>
        <p:spPr>
          <a:xfrm>
            <a:off x="235467" y="5931241"/>
            <a:ext cx="21194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800" dirty="0"/>
              <a:t>Fuente: </a:t>
            </a:r>
            <a:r>
              <a:rPr lang="es-ES_tradnl" sz="800" dirty="0" err="1" smtClean="0"/>
              <a:t>Naser</a:t>
            </a:r>
            <a:r>
              <a:rPr lang="es-ES_tradnl" sz="800" dirty="0" smtClean="0"/>
              <a:t> y Ramírez-Alujas, 2014 </a:t>
            </a:r>
          </a:p>
          <a:p>
            <a:r>
              <a:rPr lang="es-ES_tradnl" sz="800" dirty="0" smtClean="0"/>
              <a:t>(adaptado de Ramírez</a:t>
            </a:r>
            <a:r>
              <a:rPr lang="es-ES_tradnl" sz="800" dirty="0"/>
              <a:t>-Alujas y </a:t>
            </a:r>
            <a:r>
              <a:rPr lang="es-ES_tradnl" sz="800" dirty="0" err="1"/>
              <a:t>Dassen</a:t>
            </a:r>
            <a:r>
              <a:rPr lang="es-ES_tradnl" sz="800" dirty="0"/>
              <a:t>, </a:t>
            </a:r>
            <a:r>
              <a:rPr lang="es-ES_tradnl" sz="800" dirty="0" smtClean="0"/>
              <a:t>2012)</a:t>
            </a:r>
            <a:r>
              <a:rPr lang="es-ES_tradnl" sz="800" dirty="0" smtClean="0">
                <a:effectLst/>
              </a:rPr>
              <a:t> 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6860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Personalizado 2">
      <a:majorFont>
        <a:latin typeface="Miriam"/>
        <a:ea typeface=""/>
        <a:cs typeface=""/>
      </a:majorFont>
      <a:minorFont>
        <a:latin typeface="Miria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onSGP2015v2.0" id="{7D6ABEB1-02C9-47A1-9EFC-96396DAC23F3}" vid="{723B498E-9283-416A-B0C2-3B3CE308B9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2954</TotalTime>
  <Words>1347</Words>
  <Application>Microsoft Office PowerPoint</Application>
  <PresentationFormat>Panorámica</PresentationFormat>
  <Paragraphs>185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Miriam</vt:lpstr>
      <vt:lpstr>Wingdings</vt:lpstr>
      <vt:lpstr>Tema1</vt:lpstr>
      <vt:lpstr> Aporte de los gobiernos regionales y locales al plan de acción de gobierno abierto …………..    taller de actualización del plan AGA al 2017 región  Tacna, 25 de mayo 2016</vt:lpstr>
      <vt:lpstr>Transparencia y Acceso a la Información Problemática</vt:lpstr>
      <vt:lpstr>Transparencia y Acceso a la Información Ideas y propuestas de compromisos</vt:lpstr>
      <vt:lpstr>Participación Ciudadana Problemática</vt:lpstr>
      <vt:lpstr>Participación Ciudadana Ideas y propuestas de compromisos </vt:lpstr>
      <vt:lpstr> Rendición de Cuentas Problemática</vt:lpstr>
      <vt:lpstr> Rendición de Cuentas Ideas y propuestas de compromisos</vt:lpstr>
      <vt:lpstr>Mejora de Servicios Públicos Problemática</vt:lpstr>
      <vt:lpstr>Mejora de los servicios públicos Ideas y propuestas de compromisos </vt:lpstr>
      <vt:lpstr>Integridad Pública Problemática </vt:lpstr>
      <vt:lpstr>Integridad Pública Ideas y propuestas de compromisos </vt:lpstr>
      <vt:lpstr>Presentación de PowerPoint</vt:lpstr>
      <vt:lpstr>¡Gracias!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Rogelio Y. Bautista Quispe</dc:creator>
  <cp:lastModifiedBy>Leonardo Leon Infantes</cp:lastModifiedBy>
  <cp:revision>338</cp:revision>
  <cp:lastPrinted>2016-05-13T21:05:16Z</cp:lastPrinted>
  <dcterms:created xsi:type="dcterms:W3CDTF">2015-07-03T16:06:22Z</dcterms:created>
  <dcterms:modified xsi:type="dcterms:W3CDTF">2016-05-23T15:21:23Z</dcterms:modified>
</cp:coreProperties>
</file>