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348" r:id="rId3"/>
    <p:sldId id="351" r:id="rId4"/>
    <p:sldId id="352" r:id="rId5"/>
    <p:sldId id="350" r:id="rId6"/>
    <p:sldId id="347" r:id="rId7"/>
    <p:sldId id="353" r:id="rId8"/>
    <p:sldId id="354" r:id="rId9"/>
    <p:sldId id="303" r:id="rId10"/>
  </p:sldIdLst>
  <p:sldSz cx="12192000" cy="6858000"/>
  <p:notesSz cx="6797675" cy="9926638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8A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74" autoAdjust="0"/>
    <p:restoredTop sz="94614" autoAdjust="0"/>
  </p:normalViewPr>
  <p:slideViewPr>
    <p:cSldViewPr snapToGrid="0">
      <p:cViewPr varScale="1">
        <p:scale>
          <a:sx n="84" d="100"/>
          <a:sy n="84" d="100"/>
        </p:scale>
        <p:origin x="98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C2326-4086-4507-82D1-1704D77441DB}" type="datetimeFigureOut">
              <a:rPr lang="es-PE" smtClean="0"/>
              <a:pPr/>
              <a:t>26/05/2016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8243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4B60F-35BF-4F81-B9EB-EDD6C5F3D5D1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905644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352D0-1E44-42E0-968B-B5F62C6C8132}" type="datetimeFigureOut">
              <a:rPr lang="es-PE" smtClean="0"/>
              <a:pPr/>
              <a:t>26/05/2016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3BC21-4413-4F60-8D6F-8BC6B9D607A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46790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IMERA HOJA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7032566" y="1030778"/>
            <a:ext cx="4314883" cy="3531697"/>
          </a:xfrm>
        </p:spPr>
        <p:txBody>
          <a:bodyPr anchor="b">
            <a:noAutofit/>
          </a:bodyPr>
          <a:lstStyle>
            <a:lvl1pPr>
              <a:defRPr sz="2000"/>
            </a:lvl1pPr>
          </a:lstStyle>
          <a:p>
            <a:pPr algn="ctr"/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/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/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/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/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Encabezado o </a:t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texto principal </a:t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de llamada</a:t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-autor-</a:t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24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(tipografía Miriam)</a:t>
            </a:r>
            <a:endParaRPr lang="es-ES" sz="24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riam" panose="020B0502050101010101" pitchFamily="34" charset="-79"/>
              <a:cs typeface="Miriam" panose="020B0502050101010101" pitchFamily="34" charset="-79"/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7032566" y="4589463"/>
            <a:ext cx="4314884" cy="1500187"/>
          </a:xfrm>
        </p:spPr>
        <p:txBody>
          <a:bodyPr/>
          <a:lstStyle>
            <a:lvl1pPr marL="0" indent="0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 smtClean="0"/>
              <a:t>Haga clic para modificar el estilo de texto del patrón – Hoja 1</a:t>
            </a:r>
          </a:p>
        </p:txBody>
      </p:sp>
      <p:sp>
        <p:nvSpPr>
          <p:cNvPr id="7" name="Rectángulo 6"/>
          <p:cNvSpPr/>
          <p:nvPr/>
        </p:nvSpPr>
        <p:spPr>
          <a:xfrm>
            <a:off x="0" y="0"/>
            <a:ext cx="12192000" cy="477795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78" b="-578"/>
          <a:stretch/>
        </p:blipFill>
        <p:spPr>
          <a:xfrm>
            <a:off x="9759820" y="5601612"/>
            <a:ext cx="2155963" cy="120284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27" y="5766486"/>
            <a:ext cx="2931922" cy="716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625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GUNDA HOJA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aseline="0"/>
            </a:lvl1pPr>
          </a:lstStyle>
          <a:p>
            <a:pPr algn="ctr"/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Título</a:t>
            </a:r>
            <a:b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(Hoja 2) 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riam" panose="020B0502050101010101" pitchFamily="34" charset="-79"/>
              <a:cs typeface="Miriam" panose="020B0502050101010101" pitchFamily="34" charset="-79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PE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5590" y="50430"/>
            <a:ext cx="2153945" cy="120172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11" y="189470"/>
            <a:ext cx="2931922" cy="716692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0" y="6380205"/>
            <a:ext cx="12192000" cy="477795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7402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RCERA HOJA A + (3,4,5,...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2160674"/>
            <a:ext cx="10515600" cy="1325563"/>
          </a:xfrm>
        </p:spPr>
        <p:txBody>
          <a:bodyPr/>
          <a:lstStyle>
            <a:lvl1pPr>
              <a:defRPr sz="4400" baseline="0"/>
            </a:lvl1pPr>
          </a:lstStyle>
          <a:p>
            <a:pPr algn="ctr"/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Página interior 1,2,3 (Hoja 1,2,3..)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riam" panose="020B0502050101010101" pitchFamily="34" charset="-79"/>
              <a:cs typeface="Miriam" panose="020B0502050101010101" pitchFamily="34" charset="-79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352" y="79353"/>
            <a:ext cx="1367276" cy="76282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59" y="146351"/>
            <a:ext cx="1740980" cy="425573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0" y="12356"/>
            <a:ext cx="12192000" cy="133995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5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riam" panose="020B0502050101010101" pitchFamily="34" charset="-79"/>
              <a:cs typeface="Miriam" panose="020B05020501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87609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JA DE CIERRE (FI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2060921"/>
            <a:ext cx="10515600" cy="132556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" dirty="0" smtClean="0"/>
              <a:t>Haga clic para modificar el estilo de título del patrón (Gracias) – Hoja de Cierre</a:t>
            </a:r>
            <a:endParaRPr lang="es-PE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11" y="189470"/>
            <a:ext cx="2931922" cy="71669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5590" y="50430"/>
            <a:ext cx="2153945" cy="1201721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0" y="6365849"/>
            <a:ext cx="12192000" cy="477795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0" hasCustomPrompt="1"/>
          </p:nvPr>
        </p:nvSpPr>
        <p:spPr>
          <a:xfrm>
            <a:off x="7010400" y="3878263"/>
            <a:ext cx="4919663" cy="1568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</a:lstStyle>
          <a:p>
            <a:pPr lvl="0"/>
            <a:r>
              <a:rPr lang="es-ES" dirty="0" smtClean="0"/>
              <a:t>Haga clic (opcional) Email aaa@pcm.gob.pe www.sgp.pcm.Gob.pe</a:t>
            </a:r>
          </a:p>
          <a:p>
            <a:pPr lvl="1"/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92652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E9EB7-70A8-4747-9794-E090ABDF6380}" type="datetimeFigureOut">
              <a:rPr lang="es-PE" smtClean="0"/>
              <a:pPr/>
              <a:t>26/05/2016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52E7-A5D8-490D-B5BA-FC78164E06A0}" type="slidenum">
              <a:rPr lang="es-PE" smtClean="0"/>
              <a:pPr/>
              <a:t>‹Nº›</a:t>
            </a:fld>
            <a:endParaRPr lang="es-PE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43" y="422736"/>
            <a:ext cx="2506134" cy="48427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301844"/>
            <a:ext cx="1882383" cy="72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874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FDEF0-B4D4-4D33-8740-CDAE07BF08F2}" type="datetimeFigureOut">
              <a:rPr lang="es-PE" smtClean="0"/>
              <a:pPr/>
              <a:t>26/05/2016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F1461-B78B-4316-81F0-12873D13BCA5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59170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gp.pcm.gob.pe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792133" y="1806498"/>
            <a:ext cx="6663746" cy="2755977"/>
          </a:xfrm>
        </p:spPr>
        <p:txBody>
          <a:bodyPr/>
          <a:lstStyle/>
          <a:p>
            <a:pPr algn="just"/>
            <a:r>
              <a:rPr lang="es-PE" sz="3200" b="1" cap="small" dirty="0" smtClean="0">
                <a:latin typeface="Miriam" pitchFamily="34" charset="-79"/>
                <a:cs typeface="Miriam" pitchFamily="34" charset="-79"/>
              </a:rPr>
              <a:t>Guía rápida para formular  compromisos de gobierno abierto para regiones y gobiernos locales</a:t>
            </a:r>
            <a:r>
              <a:rPr lang="es-PE" b="1" cap="small" dirty="0" smtClean="0">
                <a:latin typeface="Miriam" pitchFamily="34" charset="-79"/>
                <a:cs typeface="Miriam" pitchFamily="34" charset="-79"/>
              </a:rPr>
              <a:t/>
            </a:r>
            <a:br>
              <a:rPr lang="es-PE" b="1" cap="small" dirty="0" smtClean="0">
                <a:latin typeface="Miriam" pitchFamily="34" charset="-79"/>
                <a:cs typeface="Miriam" pitchFamily="34" charset="-79"/>
              </a:rPr>
            </a:br>
            <a:r>
              <a:rPr lang="es-PE" b="1" cap="small" dirty="0" smtClean="0">
                <a:latin typeface="Miriam" pitchFamily="34" charset="-79"/>
                <a:cs typeface="Miriam" pitchFamily="34" charset="-79"/>
              </a:rPr>
              <a:t/>
            </a:r>
            <a:br>
              <a:rPr lang="es-PE" b="1" cap="small" dirty="0" smtClean="0">
                <a:latin typeface="Miriam" pitchFamily="34" charset="-79"/>
                <a:cs typeface="Miriam" pitchFamily="34" charset="-79"/>
              </a:rPr>
            </a:br>
            <a:r>
              <a:rPr lang="es-PE" b="1" cap="small" dirty="0">
                <a:latin typeface="Miriam" pitchFamily="34" charset="-79"/>
                <a:cs typeface="Miriam" pitchFamily="34" charset="-79"/>
              </a:rPr>
              <a:t/>
            </a:r>
            <a:br>
              <a:rPr lang="es-PE" b="1" cap="small" dirty="0">
                <a:latin typeface="Miriam" pitchFamily="34" charset="-79"/>
                <a:cs typeface="Miriam" pitchFamily="34" charset="-79"/>
              </a:rPr>
            </a:br>
            <a:r>
              <a:rPr lang="es-PE" b="1" cap="small" dirty="0" smtClean="0">
                <a:latin typeface="Miriam" pitchFamily="34" charset="-79"/>
                <a:cs typeface="Miriam" pitchFamily="34" charset="-79"/>
              </a:rPr>
              <a:t/>
            </a:r>
            <a:br>
              <a:rPr lang="es-PE" b="1" cap="small" dirty="0" smtClean="0">
                <a:latin typeface="Miriam" pitchFamily="34" charset="-79"/>
                <a:cs typeface="Miriam" pitchFamily="34" charset="-79"/>
              </a:rPr>
            </a:br>
            <a:r>
              <a:rPr lang="es-PE" b="1" cap="small" dirty="0" smtClean="0">
                <a:latin typeface="Miriam" pitchFamily="34" charset="-79"/>
                <a:cs typeface="Miriam" pitchFamily="34" charset="-79"/>
              </a:rPr>
              <a:t>taller de actualización del plan AGA al 2017</a:t>
            </a:r>
            <a:br>
              <a:rPr lang="es-PE" b="1" cap="small" dirty="0" smtClean="0">
                <a:latin typeface="Miriam" pitchFamily="34" charset="-79"/>
                <a:cs typeface="Miriam" pitchFamily="34" charset="-79"/>
              </a:rPr>
            </a:br>
            <a:r>
              <a:rPr lang="es-PE" b="1" cap="small" dirty="0" smtClean="0">
                <a:latin typeface="Miriam" pitchFamily="34" charset="-79"/>
                <a:cs typeface="Miriam" pitchFamily="34" charset="-79"/>
              </a:rPr>
              <a:t>región Tacna, 25 de mayo 2016</a:t>
            </a:r>
            <a:endParaRPr lang="es-PE" b="1" cap="small" dirty="0">
              <a:latin typeface="Miriam" pitchFamily="34" charset="-79"/>
              <a:cs typeface="Miriam" pitchFamily="34" charset="-79"/>
            </a:endParaRPr>
          </a:p>
        </p:txBody>
      </p:sp>
      <p:pic>
        <p:nvPicPr>
          <p:cNvPr id="3" name="Imagen 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92"/>
          <a:stretch/>
        </p:blipFill>
        <p:spPr bwMode="auto">
          <a:xfrm>
            <a:off x="224287" y="5244860"/>
            <a:ext cx="11783683" cy="434197"/>
          </a:xfrm>
          <a:prstGeom prst="rect">
            <a:avLst/>
          </a:pr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9755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2670183" y="195050"/>
            <a:ext cx="8534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PE" sz="3600" dirty="0" smtClean="0"/>
              <a:t>Identificar la problemática</a:t>
            </a:r>
          </a:p>
          <a:p>
            <a:pPr algn="ctr"/>
            <a:r>
              <a:rPr lang="es-PE" sz="2400" dirty="0" smtClean="0"/>
              <a:t>Integridad Pública </a:t>
            </a:r>
            <a:endParaRPr lang="es-PE" sz="2400" dirty="0"/>
          </a:p>
        </p:txBody>
      </p:sp>
      <p:sp>
        <p:nvSpPr>
          <p:cNvPr id="4" name="3 Elipse"/>
          <p:cNvSpPr/>
          <p:nvPr/>
        </p:nvSpPr>
        <p:spPr>
          <a:xfrm>
            <a:off x="3413283" y="314641"/>
            <a:ext cx="696022" cy="6610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 smtClean="0"/>
              <a:t>1</a:t>
            </a:r>
            <a:endParaRPr lang="es-PE" b="1" dirty="0"/>
          </a:p>
        </p:txBody>
      </p:sp>
      <p:grpSp>
        <p:nvGrpSpPr>
          <p:cNvPr id="5" name="Grupo 6"/>
          <p:cNvGrpSpPr/>
          <p:nvPr/>
        </p:nvGrpSpPr>
        <p:grpSpPr>
          <a:xfrm>
            <a:off x="3761294" y="2399652"/>
            <a:ext cx="4367840" cy="3522769"/>
            <a:chOff x="412342" y="1804085"/>
            <a:chExt cx="5228022" cy="4242488"/>
          </a:xfrm>
        </p:grpSpPr>
        <p:pic>
          <p:nvPicPr>
            <p:cNvPr id="6" name="Imagen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342" y="1804085"/>
              <a:ext cx="5228022" cy="4242488"/>
            </a:xfrm>
            <a:prstGeom prst="rect">
              <a:avLst/>
            </a:prstGeom>
          </p:spPr>
        </p:pic>
        <p:sp>
          <p:nvSpPr>
            <p:cNvPr id="7" name="CuadroTexto 5"/>
            <p:cNvSpPr txBox="1"/>
            <p:nvPr/>
          </p:nvSpPr>
          <p:spPr>
            <a:xfrm>
              <a:off x="584336" y="5717089"/>
              <a:ext cx="1562198" cy="2594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PE" sz="600" dirty="0" smtClean="0"/>
                <a:t>Fuente: Adaptación BM/Gabriela B</a:t>
              </a:r>
              <a:r>
                <a:rPr lang="es-PE" sz="800" dirty="0" smtClean="0"/>
                <a:t>.</a:t>
              </a:r>
              <a:endParaRPr lang="es-PE" sz="800" dirty="0"/>
            </a:p>
          </p:txBody>
        </p:sp>
      </p:grpSp>
      <p:sp>
        <p:nvSpPr>
          <p:cNvPr id="8" name="Llamada con línea 3 (sin borde) 15"/>
          <p:cNvSpPr/>
          <p:nvPr/>
        </p:nvSpPr>
        <p:spPr>
          <a:xfrm>
            <a:off x="4875491" y="1449668"/>
            <a:ext cx="2378749" cy="704252"/>
          </a:xfrm>
          <a:prstGeom prst="callout3">
            <a:avLst>
              <a:gd name="adj1" fmla="val 18750"/>
              <a:gd name="adj2" fmla="val -1831"/>
              <a:gd name="adj3" fmla="val 21557"/>
              <a:gd name="adj4" fmla="val -6914"/>
              <a:gd name="adj5" fmla="val 118248"/>
              <a:gd name="adj6" fmla="val -6914"/>
              <a:gd name="adj7" fmla="val 184974"/>
              <a:gd name="adj8" fmla="val 3848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Falta compromiso para implementar el control interno</a:t>
            </a:r>
          </a:p>
        </p:txBody>
      </p:sp>
      <p:sp>
        <p:nvSpPr>
          <p:cNvPr id="9" name="Llamada con línea 3 (sin borde) 17"/>
          <p:cNvSpPr/>
          <p:nvPr/>
        </p:nvSpPr>
        <p:spPr>
          <a:xfrm>
            <a:off x="9022673" y="2275840"/>
            <a:ext cx="2276052" cy="3007360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65657"/>
              <a:gd name="adj6" fmla="val -15943"/>
              <a:gd name="adj7" fmla="val 52544"/>
              <a:gd name="adj8" fmla="val -4193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Limitaciones para implementar planes anticorrupción y ética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Falta de control sobre derechos de energía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Impunidad en el sector público y autoridades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Falta articulación a nivel fiscal y judicial en delitos de corrupción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Actividades aisladas de lucha contra la corrupción, e inseguridad ciudadana.</a:t>
            </a:r>
          </a:p>
        </p:txBody>
      </p:sp>
      <p:sp>
        <p:nvSpPr>
          <p:cNvPr id="10" name="Llamada con línea 3 (sin borde) 18"/>
          <p:cNvSpPr/>
          <p:nvPr/>
        </p:nvSpPr>
        <p:spPr>
          <a:xfrm>
            <a:off x="9042993" y="5395106"/>
            <a:ext cx="2276052" cy="1361294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4430"/>
              <a:gd name="adj6" fmla="val -22916"/>
              <a:gd name="adj7" fmla="val -4972"/>
              <a:gd name="adj8" fmla="val -4532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Falta difusión de código de ética.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Libro de Reclamaciones, quejas y sugerencias</a:t>
            </a:r>
          </a:p>
        </p:txBody>
      </p:sp>
      <p:sp>
        <p:nvSpPr>
          <p:cNvPr id="11" name="Llamada con línea 3 (sin borde) 16"/>
          <p:cNvSpPr/>
          <p:nvPr/>
        </p:nvSpPr>
        <p:spPr>
          <a:xfrm>
            <a:off x="840258" y="4340741"/>
            <a:ext cx="2261262" cy="963826"/>
          </a:xfrm>
          <a:prstGeom prst="callout3">
            <a:avLst>
              <a:gd name="adj1" fmla="val 19632"/>
              <a:gd name="adj2" fmla="val 101640"/>
              <a:gd name="adj3" fmla="val 19133"/>
              <a:gd name="adj4" fmla="val 108229"/>
              <a:gd name="adj5" fmla="val 52011"/>
              <a:gd name="adj6" fmla="val 108043"/>
              <a:gd name="adj7" fmla="val 50308"/>
              <a:gd name="adj8" fmla="val 14541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Falta involucrar al ciudadano en la lucha contra la corrupción</a:t>
            </a:r>
          </a:p>
        </p:txBody>
      </p:sp>
      <p:sp>
        <p:nvSpPr>
          <p:cNvPr id="12" name="Llamada con línea 3 (sin borde) 21"/>
          <p:cNvSpPr/>
          <p:nvPr/>
        </p:nvSpPr>
        <p:spPr>
          <a:xfrm>
            <a:off x="9063313" y="1076960"/>
            <a:ext cx="2276052" cy="1087120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150459"/>
              <a:gd name="adj8" fmla="val -4756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Políticas educativas débiles para fortalecer y promover la ética ciudadana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Modelo de gestión ética</a:t>
            </a:r>
          </a:p>
        </p:txBody>
      </p:sp>
      <p:sp>
        <p:nvSpPr>
          <p:cNvPr id="13" name="Llamada con línea 3 (sin borde) 22"/>
          <p:cNvSpPr/>
          <p:nvPr/>
        </p:nvSpPr>
        <p:spPr>
          <a:xfrm>
            <a:off x="5945214" y="5896296"/>
            <a:ext cx="2622844" cy="961703"/>
          </a:xfrm>
          <a:prstGeom prst="callout3">
            <a:avLst>
              <a:gd name="adj1" fmla="val 41124"/>
              <a:gd name="adj2" fmla="val -6154"/>
              <a:gd name="adj3" fmla="val 39259"/>
              <a:gd name="adj4" fmla="val -16667"/>
              <a:gd name="adj5" fmla="val 40795"/>
              <a:gd name="adj6" fmla="val -20469"/>
              <a:gd name="adj7" fmla="val -92"/>
              <a:gd name="adj8" fmla="val -1977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Desconocimiento e incumplimiento de normas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Falta enfoque de educación intercultural </a:t>
            </a:r>
            <a:r>
              <a:rPr lang="es-PE" sz="1400" dirty="0" err="1">
                <a:solidFill>
                  <a:schemeClr val="tx1"/>
                </a:solidFill>
              </a:rPr>
              <a:t>bilingue</a:t>
            </a:r>
            <a:endParaRPr lang="es-P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35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2374819" y="97908"/>
            <a:ext cx="8534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PE" sz="2800" dirty="0" smtClean="0"/>
              <a:t>Identificar el objetivo</a:t>
            </a:r>
            <a:endParaRPr lang="es-PE" sz="2800" dirty="0"/>
          </a:p>
        </p:txBody>
      </p:sp>
      <p:sp>
        <p:nvSpPr>
          <p:cNvPr id="4" name="3 Elipse"/>
          <p:cNvSpPr/>
          <p:nvPr/>
        </p:nvSpPr>
        <p:spPr>
          <a:xfrm>
            <a:off x="3997951" y="430184"/>
            <a:ext cx="696022" cy="6610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 smtClean="0"/>
              <a:t>2</a:t>
            </a:r>
            <a:endParaRPr lang="es-PE" b="1" dirty="0"/>
          </a:p>
        </p:txBody>
      </p:sp>
      <p:grpSp>
        <p:nvGrpSpPr>
          <p:cNvPr id="5" name="3 Grupo"/>
          <p:cNvGrpSpPr/>
          <p:nvPr/>
        </p:nvGrpSpPr>
        <p:grpSpPr>
          <a:xfrm>
            <a:off x="1299493" y="1665421"/>
            <a:ext cx="10459844" cy="5222825"/>
            <a:chOff x="1" y="3774"/>
            <a:chExt cx="8253914" cy="3912563"/>
          </a:xfrm>
        </p:grpSpPr>
        <p:sp>
          <p:nvSpPr>
            <p:cNvPr id="6" name="22 Rectángulo"/>
            <p:cNvSpPr/>
            <p:nvPr/>
          </p:nvSpPr>
          <p:spPr bwMode="auto">
            <a:xfrm>
              <a:off x="4405355" y="3774"/>
              <a:ext cx="3848403" cy="3639527"/>
            </a:xfrm>
            <a:prstGeom prst="rect">
              <a:avLst/>
            </a:prstGeom>
            <a:solidFill>
              <a:srgbClr val="00206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es-ES" sz="1050" b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  <a:endParaRPr lang="es-PE" sz="1050" b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20 Rectángulo"/>
            <p:cNvSpPr/>
            <p:nvPr/>
          </p:nvSpPr>
          <p:spPr bwMode="auto">
            <a:xfrm>
              <a:off x="1" y="3774"/>
              <a:ext cx="3841730" cy="3639527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Aft>
                  <a:spcPts val="0"/>
                </a:spcAft>
              </a:pPr>
              <a:r>
                <a:rPr lang="es-ES"/>
                <a:t> </a:t>
              </a:r>
              <a:endParaRPr lang="es-PE"/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51834" y="3774"/>
              <a:ext cx="2040254" cy="221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 eaLnBrk="0" hangingPunct="0">
                <a:lnSpc>
                  <a:spcPts val="1600"/>
                </a:lnSpc>
                <a:spcAft>
                  <a:spcPts val="0"/>
                </a:spcAft>
              </a:pPr>
              <a:endParaRPr lang="es-PE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732594" y="1174550"/>
              <a:ext cx="3623944" cy="188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s-ES" sz="1050" b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  <a:endParaRPr lang="es-PE" sz="1050" b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4504876" y="925623"/>
              <a:ext cx="3749039" cy="188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s-ES" sz="1050" b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  <a:endParaRPr lang="es-PE" sz="1050" b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4339218" y="3454774"/>
              <a:ext cx="3844289" cy="188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s-ES" sz="1050" b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  <a:endParaRPr lang="es-PE" sz="1050" b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25 CuadroTexto"/>
            <p:cNvSpPr txBox="1"/>
            <p:nvPr/>
          </p:nvSpPr>
          <p:spPr>
            <a:xfrm>
              <a:off x="51834" y="114574"/>
              <a:ext cx="3690375" cy="35287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342900" lvl="0" indent="-342900" algn="just">
                <a:lnSpc>
                  <a:spcPts val="1400"/>
                </a:lnSpc>
                <a:spcAft>
                  <a:spcPts val="0"/>
                </a:spcAft>
                <a:buFont typeface="+mj-lt"/>
                <a:buAutoNum type="arabicPeriod"/>
              </a:pPr>
              <a:endParaRPr lang="es-ES" b="1" dirty="0" smtClean="0">
                <a:solidFill>
                  <a:schemeClr val="bg1"/>
                </a:solidFill>
              </a:endParaRPr>
            </a:p>
            <a:p>
              <a:pPr marL="342900" lvl="0" indent="-342900" algn="just">
                <a:lnSpc>
                  <a:spcPts val="1400"/>
                </a:lnSpc>
                <a:spcAft>
                  <a:spcPts val="0"/>
                </a:spcAft>
                <a:buFont typeface="+mj-lt"/>
                <a:buAutoNum type="arabicPeriod"/>
              </a:pPr>
              <a:endParaRPr lang="es-ES" b="1" dirty="0" smtClean="0">
                <a:solidFill>
                  <a:schemeClr val="bg1"/>
                </a:solidFill>
              </a:endParaRPr>
            </a:p>
            <a:p>
              <a:pPr marL="342900" lvl="0" indent="-342900" algn="just">
                <a:lnSpc>
                  <a:spcPct val="200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es-ES" sz="2000" b="1" dirty="0" smtClean="0">
                  <a:solidFill>
                    <a:schemeClr val="bg1"/>
                  </a:solidFill>
                </a:rPr>
                <a:t>Existencia de espacios de corrupción y deficiente política educativa en valores</a:t>
              </a:r>
            </a:p>
            <a:p>
              <a:pPr marL="342900" lvl="0" indent="-342900" algn="just">
                <a:lnSpc>
                  <a:spcPct val="200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es-ES" sz="2000" b="1" dirty="0" smtClean="0">
                  <a:solidFill>
                    <a:schemeClr val="bg1"/>
                  </a:solidFill>
                </a:rPr>
                <a:t>Incremento de la inseguridad ciudadana</a:t>
              </a:r>
            </a:p>
            <a:p>
              <a:pPr marL="342900" lvl="0" indent="-342900" algn="just">
                <a:lnSpc>
                  <a:spcPct val="200000"/>
                </a:lnSpc>
                <a:spcAft>
                  <a:spcPts val="0"/>
                </a:spcAft>
                <a:buFont typeface="+mj-lt"/>
                <a:buAutoNum type="arabicPeriod"/>
              </a:pPr>
              <a:endParaRPr lang="es-ES" sz="2000" b="1" dirty="0" smtClean="0">
                <a:solidFill>
                  <a:schemeClr val="bg1"/>
                </a:solidFill>
              </a:endParaRPr>
            </a:p>
            <a:p>
              <a:pPr marL="342900" lvl="0" indent="-342900" algn="just">
                <a:lnSpc>
                  <a:spcPct val="200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es-ES" sz="2000" b="1" dirty="0" smtClean="0">
                  <a:solidFill>
                    <a:schemeClr val="bg1"/>
                  </a:solidFill>
                </a:rPr>
                <a:t>Población vulnerable ante fenómenos (sismos, inundaciones)</a:t>
              </a:r>
            </a:p>
            <a:p>
              <a:pPr marL="342900" lvl="0" indent="-342900" algn="just">
                <a:lnSpc>
                  <a:spcPts val="1400"/>
                </a:lnSpc>
                <a:spcAft>
                  <a:spcPts val="0"/>
                </a:spcAft>
                <a:buFont typeface="+mj-lt"/>
                <a:buAutoNum type="arabicPeriod"/>
              </a:pPr>
              <a:endParaRPr lang="es-ES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13" name="26 CuadroTexto"/>
            <p:cNvSpPr txBox="1"/>
            <p:nvPr/>
          </p:nvSpPr>
          <p:spPr>
            <a:xfrm>
              <a:off x="4529771" y="387610"/>
              <a:ext cx="3653736" cy="35287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342900" indent="-342900" algn="just">
                <a:lnSpc>
                  <a:spcPct val="200000"/>
                </a:lnSpc>
                <a:buFont typeface="+mj-lt"/>
                <a:buAutoNum type="arabicPeriod"/>
              </a:pPr>
              <a:r>
                <a:rPr lang="es-ES" sz="2000" b="1" dirty="0" smtClean="0">
                  <a:solidFill>
                    <a:schemeClr val="bg1"/>
                  </a:solidFill>
                </a:rPr>
                <a:t>Formular </a:t>
              </a:r>
              <a:r>
                <a:rPr lang="es-ES" sz="2000" b="1" dirty="0">
                  <a:solidFill>
                    <a:schemeClr val="bg1"/>
                  </a:solidFill>
                </a:rPr>
                <a:t>un modelo de gestión </a:t>
              </a:r>
              <a:r>
                <a:rPr lang="es-ES" sz="2000" b="1" dirty="0" smtClean="0">
                  <a:solidFill>
                    <a:schemeClr val="bg1"/>
                  </a:solidFill>
                </a:rPr>
                <a:t>ética regional</a:t>
              </a:r>
            </a:p>
            <a:p>
              <a:pPr marL="342900" indent="-342900" algn="just">
                <a:lnSpc>
                  <a:spcPct val="200000"/>
                </a:lnSpc>
                <a:buFont typeface="+mj-lt"/>
                <a:buAutoNum type="arabicPeriod"/>
              </a:pPr>
              <a:r>
                <a:rPr lang="es-ES" sz="2000" b="1" dirty="0" smtClean="0">
                  <a:solidFill>
                    <a:schemeClr val="bg1"/>
                  </a:solidFill>
                </a:rPr>
                <a:t>Disminuir </a:t>
              </a:r>
              <a:r>
                <a:rPr lang="es-ES" sz="2000" b="1" dirty="0">
                  <a:solidFill>
                    <a:schemeClr val="bg1"/>
                  </a:solidFill>
                </a:rPr>
                <a:t>los índices de inseguridad ciudadana</a:t>
              </a:r>
            </a:p>
            <a:p>
              <a:pPr marL="342900" indent="-342900" algn="just">
                <a:lnSpc>
                  <a:spcPct val="200000"/>
                </a:lnSpc>
                <a:buFont typeface="+mj-lt"/>
                <a:buAutoNum type="arabicPeriod"/>
              </a:pPr>
              <a:r>
                <a:rPr lang="es-ES" sz="2000" b="1" dirty="0">
                  <a:solidFill>
                    <a:schemeClr val="bg1"/>
                  </a:solidFill>
                </a:rPr>
                <a:t>Organizar y preparar a la población ante emergencias y/o desastres</a:t>
              </a:r>
            </a:p>
            <a:p>
              <a:pPr marL="342900" lvl="0" indent="-342900" algn="just">
                <a:lnSpc>
                  <a:spcPts val="1400"/>
                </a:lnSpc>
                <a:buFont typeface="+mj-lt"/>
                <a:buAutoNum type="arabicPeriod"/>
              </a:pPr>
              <a:endParaRPr lang="es-PE" b="1" dirty="0">
                <a:solidFill>
                  <a:schemeClr val="bg1"/>
                </a:solidFill>
              </a:endParaRPr>
            </a:p>
            <a:p>
              <a:pPr marL="342900" indent="-342900" algn="just">
                <a:lnSpc>
                  <a:spcPts val="1400"/>
                </a:lnSpc>
                <a:buFont typeface="+mj-lt"/>
                <a:buAutoNum type="arabicPeriod"/>
              </a:pPr>
              <a:endParaRPr lang="es-ES" b="1" dirty="0" smtClean="0">
                <a:solidFill>
                  <a:schemeClr val="bg1"/>
                </a:solidFill>
              </a:endParaRPr>
            </a:p>
            <a:p>
              <a:pPr marL="342900" lvl="0" indent="-342900" algn="just">
                <a:lnSpc>
                  <a:spcPts val="1400"/>
                </a:lnSpc>
                <a:buFont typeface="+mj-lt"/>
                <a:buAutoNum type="arabicPeriod"/>
              </a:pPr>
              <a:endParaRPr lang="es-PE" b="1" dirty="0">
                <a:solidFill>
                  <a:schemeClr val="bg1"/>
                </a:solidFill>
              </a:endParaRPr>
            </a:p>
            <a:p>
              <a:pPr marL="342900" indent="-342900" algn="just">
                <a:lnSpc>
                  <a:spcPts val="1400"/>
                </a:lnSpc>
                <a:buFont typeface="+mj-lt"/>
                <a:buAutoNum type="arabicPeriod"/>
              </a:pPr>
              <a:endParaRPr lang="es-ES" sz="1050" b="1" dirty="0" smtClean="0">
                <a:solidFill>
                  <a:schemeClr val="bg1"/>
                </a:solidFill>
              </a:endParaRPr>
            </a:p>
            <a:p>
              <a:pPr marL="342900" indent="-342900" algn="just">
                <a:lnSpc>
                  <a:spcPts val="1400"/>
                </a:lnSpc>
                <a:buFont typeface="+mj-lt"/>
                <a:buAutoNum type="arabicPeriod"/>
              </a:pPr>
              <a:endParaRPr lang="es-ES" sz="1050" b="1" dirty="0">
                <a:solidFill>
                  <a:schemeClr val="bg1"/>
                </a:solidFill>
              </a:endParaRPr>
            </a:p>
            <a:p>
              <a:pPr marL="457200">
                <a:lnSpc>
                  <a:spcPts val="1500"/>
                </a:lnSpc>
                <a:spcAft>
                  <a:spcPts val="0"/>
                </a:spcAft>
              </a:pPr>
              <a:r>
                <a:rPr lang="es-ES" sz="950" b="1" cap="small" spc="-20" dirty="0">
                  <a:solidFill>
                    <a:schemeClr val="bg1"/>
                  </a:solidFill>
                  <a:effectLst/>
                  <a:latin typeface="TimesNewRoman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  <a:endParaRPr lang="es-PE" sz="950" b="1" cap="small" dirty="0">
                <a:solidFill>
                  <a:schemeClr val="bg1"/>
                </a:solidFill>
                <a:effectLst/>
                <a:latin typeface="TimesNewRoman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637659" y="1225936"/>
            <a:ext cx="2806734" cy="28128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s-ES_tradnl" sz="1400" b="1" dirty="0" smtClean="0">
                <a:solidFill>
                  <a:schemeClr val="bg1"/>
                </a:solidFill>
                <a:latin typeface="Swis721 Cn BT"/>
                <a:ea typeface="Calibri" panose="020F0502020204030204" pitchFamily="34" charset="0"/>
                <a:cs typeface="Times New Roman" panose="02020603050405020304" pitchFamily="18" charset="0"/>
              </a:rPr>
              <a:t>         PROBLEMA 	</a:t>
            </a:r>
            <a:endParaRPr lang="es-PE" sz="14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7828442" y="1235585"/>
            <a:ext cx="2732134" cy="283114"/>
          </a:xfrm>
          <a:prstGeom prst="rect">
            <a:avLst/>
          </a:prstGeom>
          <a:solidFill>
            <a:srgbClr val="002060"/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s-PE"/>
            </a:defPPr>
            <a:lvl1pPr>
              <a:spcAft>
                <a:spcPts val="0"/>
              </a:spcAft>
              <a:defRPr sz="1200" b="1">
                <a:solidFill>
                  <a:srgbClr val="000000"/>
                </a:solidFill>
                <a:latin typeface="Swis721 Cn BT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es-PE" sz="1400" dirty="0">
                <a:solidFill>
                  <a:schemeClr val="bg1"/>
                </a:solidFill>
              </a:rPr>
              <a:t>OBJETIVOS</a:t>
            </a:r>
          </a:p>
        </p:txBody>
      </p:sp>
      <p:sp>
        <p:nvSpPr>
          <p:cNvPr id="16" name="Flecha derecha 10"/>
          <p:cNvSpPr/>
          <p:nvPr/>
        </p:nvSpPr>
        <p:spPr>
          <a:xfrm>
            <a:off x="6173228" y="3438567"/>
            <a:ext cx="591524" cy="8921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4606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2670183" y="195050"/>
            <a:ext cx="8534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PE" sz="3200" dirty="0" smtClean="0"/>
              <a:t>Identificar las acciones y plazos</a:t>
            </a:r>
            <a:endParaRPr lang="es-PE" sz="3200" dirty="0"/>
          </a:p>
        </p:txBody>
      </p:sp>
      <p:sp>
        <p:nvSpPr>
          <p:cNvPr id="4" name="3 Elipse"/>
          <p:cNvSpPr/>
          <p:nvPr/>
        </p:nvSpPr>
        <p:spPr>
          <a:xfrm>
            <a:off x="3216925" y="527326"/>
            <a:ext cx="696022" cy="6610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 smtClean="0"/>
              <a:t>3</a:t>
            </a:r>
            <a:endParaRPr lang="es-PE" b="1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5689250"/>
              </p:ext>
            </p:extLst>
          </p:nvPr>
        </p:nvGraphicFramePr>
        <p:xfrm>
          <a:off x="1418064" y="2609385"/>
          <a:ext cx="9300519" cy="34568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72195"/>
                <a:gridCol w="2897698"/>
                <a:gridCol w="2230626"/>
              </a:tblGrid>
              <a:tr h="507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2000" dirty="0" smtClean="0">
                          <a:effectLst/>
                        </a:rPr>
                        <a:t>Acciones:</a:t>
                      </a:r>
                      <a:endParaRPr lang="es-P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2000" dirty="0">
                          <a:effectLst/>
                        </a:rPr>
                        <a:t>Inicio</a:t>
                      </a:r>
                      <a:endParaRPr lang="es-P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2000" dirty="0">
                          <a:effectLst/>
                        </a:rPr>
                        <a:t>Fin</a:t>
                      </a:r>
                      <a:endParaRPr lang="es-P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</a:tr>
              <a:tr h="90171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s-PE" sz="2000" dirty="0">
                          <a:effectLst/>
                        </a:rPr>
                        <a:t>Implementar OCI en GORE y </a:t>
                      </a:r>
                      <a:r>
                        <a:rPr lang="es-PE" sz="2000" dirty="0" err="1">
                          <a:effectLst/>
                        </a:rPr>
                        <a:t>GLs</a:t>
                      </a:r>
                      <a:endParaRPr lang="es-PE" sz="2000" dirty="0">
                        <a:effectLst/>
                      </a:endParaRPr>
                    </a:p>
                    <a:p>
                      <a:pPr marL="2286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2000" dirty="0">
                          <a:effectLst/>
                        </a:rPr>
                        <a:t> </a:t>
                      </a:r>
                      <a:endParaRPr lang="es-P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2000" dirty="0" smtClean="0">
                          <a:effectLst/>
                        </a:rPr>
                        <a:t>Jun 2016</a:t>
                      </a:r>
                      <a:endParaRPr lang="es-P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2000" dirty="0" smtClean="0">
                          <a:effectLst/>
                        </a:rPr>
                        <a:t>Dic 2016</a:t>
                      </a:r>
                      <a:endParaRPr lang="es-P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</a:tr>
              <a:tr h="106686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s-PE" sz="2000" dirty="0">
                          <a:effectLst/>
                        </a:rPr>
                        <a:t>Desarrollo y aplicación de programas de </a:t>
                      </a:r>
                      <a:r>
                        <a:rPr lang="es-PE" sz="2000" dirty="0" smtClean="0">
                          <a:effectLst/>
                        </a:rPr>
                        <a:t>capacitación</a:t>
                      </a:r>
                      <a:endParaRPr lang="es-P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2000" dirty="0" smtClean="0">
                          <a:effectLst/>
                        </a:rPr>
                        <a:t>Jul 2016</a:t>
                      </a:r>
                      <a:endParaRPr lang="es-P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2000" dirty="0" smtClean="0">
                          <a:effectLst/>
                        </a:rPr>
                        <a:t>Jun 2017</a:t>
                      </a:r>
                      <a:endParaRPr lang="es-P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</a:tr>
              <a:tr h="98115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s-PE" sz="2000" dirty="0">
                          <a:effectLst/>
                        </a:rPr>
                        <a:t>Generar política de incentivos </a:t>
                      </a:r>
                      <a:endParaRPr lang="es-P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2000" dirty="0" smtClean="0">
                          <a:effectLst/>
                        </a:rPr>
                        <a:t>Jun 2016</a:t>
                      </a:r>
                      <a:endParaRPr lang="es-P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2000" dirty="0" smtClean="0">
                          <a:effectLst/>
                        </a:rPr>
                        <a:t>Dic 2016</a:t>
                      </a:r>
                      <a:endParaRPr lang="es-PE" sz="2000" dirty="0">
                        <a:effectLst/>
                      </a:endParaRPr>
                    </a:p>
                    <a:p>
                      <a:pPr algn="ctr"/>
                      <a:r>
                        <a:rPr lang="es-PE" sz="2000" dirty="0">
                          <a:effectLst/>
                        </a:rPr>
                        <a:t>    </a:t>
                      </a:r>
                      <a:endParaRPr lang="es-PE" sz="2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5" marR="57185" marT="0" marB="0"/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966036" y="1651705"/>
            <a:ext cx="10251524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PE" sz="2400" dirty="0" smtClean="0"/>
              <a:t>Objetivo en Integridad Pública: Erradicar </a:t>
            </a:r>
            <a:r>
              <a:rPr lang="es-PE" sz="2400" dirty="0"/>
              <a:t>la corrupción y fortalecer valores</a:t>
            </a:r>
            <a:endParaRPr lang="es-PE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06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2402553" y="284257"/>
            <a:ext cx="8534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PE" sz="3200" dirty="0" smtClean="0"/>
              <a:t>Formulación de compromisos</a:t>
            </a:r>
          </a:p>
          <a:p>
            <a:pPr algn="ctr"/>
            <a:r>
              <a:rPr lang="es-PE" sz="2400" dirty="0" smtClean="0"/>
              <a:t>Componentes o temas</a:t>
            </a:r>
            <a:endParaRPr lang="es-PE" sz="2400" dirty="0"/>
          </a:p>
        </p:txBody>
      </p:sp>
      <p:sp>
        <p:nvSpPr>
          <p:cNvPr id="4" name="3 Elipse"/>
          <p:cNvSpPr/>
          <p:nvPr/>
        </p:nvSpPr>
        <p:spPr>
          <a:xfrm>
            <a:off x="3146563" y="527325"/>
            <a:ext cx="696022" cy="6610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 smtClean="0"/>
              <a:t>4</a:t>
            </a:r>
            <a:endParaRPr lang="es-PE" b="1" dirty="0"/>
          </a:p>
        </p:txBody>
      </p:sp>
      <p:sp>
        <p:nvSpPr>
          <p:cNvPr id="2" name="1 CuadroTexto"/>
          <p:cNvSpPr txBox="1"/>
          <p:nvPr/>
        </p:nvSpPr>
        <p:spPr>
          <a:xfrm>
            <a:off x="5303014" y="1886367"/>
            <a:ext cx="563393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PE" sz="2800" dirty="0" smtClean="0"/>
              <a:t>Transparencia y Acceso a la Información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PE" sz="2800" dirty="0" smtClean="0"/>
              <a:t>Participación Ciudadana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PE" sz="2800" dirty="0" smtClean="0"/>
              <a:t>Rendición de cuentas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PE" sz="2800" dirty="0"/>
              <a:t>Mejora de los Servicios Públicos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PE" sz="2800" dirty="0" smtClean="0"/>
              <a:t>Integridad pública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PE" sz="2800" dirty="0" smtClean="0"/>
              <a:t>Comunidades seguras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PE" sz="2800" dirty="0" smtClean="0"/>
              <a:t>Responsabilidad Social Empresarial</a:t>
            </a:r>
          </a:p>
          <a:p>
            <a:pPr marL="285750" indent="-285750">
              <a:buFont typeface="Arial" pitchFamily="34" charset="0"/>
              <a:buChar char="•"/>
            </a:pPr>
            <a:endParaRPr lang="es-PE" dirty="0" smtClean="0"/>
          </a:p>
          <a:p>
            <a:pPr marL="285750" indent="-285750">
              <a:buFont typeface="Arial" pitchFamily="34" charset="0"/>
              <a:buChar char="•"/>
            </a:pPr>
            <a:endParaRPr lang="es-PE" dirty="0"/>
          </a:p>
        </p:txBody>
      </p:sp>
      <p:sp>
        <p:nvSpPr>
          <p:cNvPr id="5" name="Rectángulo 4"/>
          <p:cNvSpPr/>
          <p:nvPr/>
        </p:nvSpPr>
        <p:spPr>
          <a:xfrm>
            <a:off x="688258" y="2371636"/>
            <a:ext cx="3853262" cy="2677656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PE" b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Compromisos:</a:t>
            </a:r>
          </a:p>
          <a:p>
            <a:pPr algn="just">
              <a:spcAft>
                <a:spcPts val="0"/>
              </a:spcAft>
            </a:pPr>
            <a:r>
              <a:rPr lang="es-PE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Los planes de acción de gobierno abierto se agrupan en componentes o temas, con compromisos que tocan asuntos como Educac</a:t>
            </a:r>
            <a:r>
              <a:rPr lang="es-PE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ión, Salud, Justicia, Responsabilidad Social, Datos Abiertos, etc. Entre 5 y 15 son preferibles. </a:t>
            </a:r>
          </a:p>
          <a:p>
            <a:pPr algn="just">
              <a:spcAft>
                <a:spcPts val="0"/>
              </a:spcAft>
            </a:pPr>
            <a:endParaRPr lang="es-PE" sz="1200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PE" sz="1200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OGP, del compromiso a la Acción.</a:t>
            </a:r>
            <a:endParaRPr lang="es-PE" sz="1200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8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2692486" y="195050"/>
            <a:ext cx="8534400" cy="1325563"/>
          </a:xfrm>
        </p:spPr>
        <p:txBody>
          <a:bodyPr>
            <a:normAutofit/>
          </a:bodyPr>
          <a:lstStyle/>
          <a:p>
            <a:pPr algn="ctr"/>
            <a:r>
              <a:rPr lang="es-PE" sz="3200" dirty="0" smtClean="0"/>
              <a:t>Formulación de compromisos</a:t>
            </a:r>
            <a:br>
              <a:rPr lang="es-PE" sz="3200" dirty="0" smtClean="0"/>
            </a:br>
            <a:r>
              <a:rPr lang="es-PE" sz="2800" dirty="0" smtClean="0"/>
              <a:t>SMART</a:t>
            </a:r>
          </a:p>
        </p:txBody>
      </p:sp>
      <p:sp>
        <p:nvSpPr>
          <p:cNvPr id="9" name="8 Elipse"/>
          <p:cNvSpPr/>
          <p:nvPr/>
        </p:nvSpPr>
        <p:spPr>
          <a:xfrm>
            <a:off x="3641027" y="475816"/>
            <a:ext cx="696022" cy="6610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 smtClean="0"/>
              <a:t>5</a:t>
            </a:r>
            <a:endParaRPr lang="es-PE" b="1" dirty="0"/>
          </a:p>
        </p:txBody>
      </p:sp>
      <p:sp>
        <p:nvSpPr>
          <p:cNvPr id="2" name="1 Rectángulo"/>
          <p:cNvSpPr/>
          <p:nvPr/>
        </p:nvSpPr>
        <p:spPr>
          <a:xfrm>
            <a:off x="682388" y="1417593"/>
            <a:ext cx="1105468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PE" sz="2400" b="1" dirty="0" err="1" smtClean="0"/>
              <a:t>eSpecíficos</a:t>
            </a:r>
            <a:r>
              <a:rPr lang="es-PE" sz="2400" dirty="0"/>
              <a:t>: se describe el problema que está tratando de resolver, las actividades que lo componen y los resultados </a:t>
            </a:r>
            <a:r>
              <a:rPr lang="es-PE" sz="2400" dirty="0" smtClean="0"/>
              <a:t>esperados </a:t>
            </a:r>
          </a:p>
          <a:p>
            <a:pPr algn="just"/>
            <a:endParaRPr lang="es-PE" sz="2400" dirty="0"/>
          </a:p>
          <a:p>
            <a:pPr algn="just"/>
            <a:r>
              <a:rPr lang="es-PE" sz="2400" b="1" dirty="0"/>
              <a:t>Medibles</a:t>
            </a:r>
            <a:r>
              <a:rPr lang="es-PE" sz="2400" dirty="0"/>
              <a:t>: Su cumplimiento es verificable. </a:t>
            </a:r>
            <a:r>
              <a:rPr lang="es-PE" sz="2400" dirty="0" smtClean="0"/>
              <a:t>Si tiene varios </a:t>
            </a:r>
            <a:r>
              <a:rPr lang="es-PE" sz="2400" dirty="0" err="1"/>
              <a:t>subcompromisos</a:t>
            </a:r>
            <a:r>
              <a:rPr lang="es-PE" sz="2400" dirty="0"/>
              <a:t>, éstos se dividen en hitos claros y </a:t>
            </a:r>
            <a:r>
              <a:rPr lang="es-PE" sz="2400" dirty="0" smtClean="0"/>
              <a:t>medibles </a:t>
            </a:r>
          </a:p>
          <a:p>
            <a:pPr algn="just"/>
            <a:endParaRPr lang="es-PE" sz="2400" dirty="0"/>
          </a:p>
          <a:p>
            <a:pPr algn="just"/>
            <a:r>
              <a:rPr lang="es-PE" sz="2400" b="1" dirty="0"/>
              <a:t>Asequibles</a:t>
            </a:r>
            <a:r>
              <a:rPr lang="es-PE" sz="2400" dirty="0"/>
              <a:t>: Se especifica </a:t>
            </a:r>
            <a:r>
              <a:rPr lang="es-PE" sz="2400" dirty="0" smtClean="0"/>
              <a:t>el </a:t>
            </a:r>
            <a:r>
              <a:rPr lang="es-PE" sz="2400" dirty="0"/>
              <a:t>organismo responsable de su </a:t>
            </a:r>
            <a:r>
              <a:rPr lang="es-PE" sz="2400" dirty="0" smtClean="0"/>
              <a:t>implementación; organismos </a:t>
            </a:r>
            <a:r>
              <a:rPr lang="es-PE" sz="2400" dirty="0"/>
              <a:t>de apoyo o coordinación, </a:t>
            </a:r>
            <a:r>
              <a:rPr lang="es-PE" sz="2400" dirty="0" smtClean="0"/>
              <a:t>OSC, cooperantes </a:t>
            </a:r>
            <a:r>
              <a:rPr lang="es-PE" sz="2400" dirty="0"/>
              <a:t>o </a:t>
            </a:r>
            <a:r>
              <a:rPr lang="es-PE" sz="2400" dirty="0" smtClean="0"/>
              <a:t> privados. </a:t>
            </a:r>
          </a:p>
          <a:p>
            <a:pPr algn="just"/>
            <a:endParaRPr lang="es-PE" sz="2400" dirty="0"/>
          </a:p>
          <a:p>
            <a:pPr algn="just"/>
            <a:r>
              <a:rPr lang="es-PE" sz="2400" b="1" dirty="0"/>
              <a:t>Relevante</a:t>
            </a:r>
            <a:r>
              <a:rPr lang="es-PE" sz="2400" dirty="0"/>
              <a:t>: Se </a:t>
            </a:r>
            <a:r>
              <a:rPr lang="es-PE" sz="2400" dirty="0" smtClean="0"/>
              <a:t>explica </a:t>
            </a:r>
            <a:r>
              <a:rPr lang="es-PE" sz="2400" dirty="0"/>
              <a:t>su relevancia con respecto a </a:t>
            </a:r>
            <a:r>
              <a:rPr lang="es-PE" sz="2400" dirty="0" smtClean="0"/>
              <a:t>los </a:t>
            </a:r>
            <a:r>
              <a:rPr lang="es-PE" sz="2400" dirty="0"/>
              <a:t>principios de gobierno </a:t>
            </a:r>
            <a:r>
              <a:rPr lang="es-PE" sz="2400" dirty="0" smtClean="0"/>
              <a:t>abierto </a:t>
            </a:r>
          </a:p>
          <a:p>
            <a:pPr algn="just"/>
            <a:endParaRPr lang="es-PE" sz="2400" dirty="0"/>
          </a:p>
          <a:p>
            <a:pPr algn="just"/>
            <a:r>
              <a:rPr lang="es-PE" sz="2400" b="1" dirty="0" err="1"/>
              <a:t>oporTuno</a:t>
            </a:r>
            <a:r>
              <a:rPr lang="es-PE" sz="2400" dirty="0"/>
              <a:t>: Se establece </a:t>
            </a:r>
            <a:r>
              <a:rPr lang="es-PE" sz="2400" dirty="0" smtClean="0"/>
              <a:t>las fechas de cumplimiento, hitos </a:t>
            </a:r>
            <a:r>
              <a:rPr lang="es-PE" sz="2400" dirty="0"/>
              <a:t>y </a:t>
            </a:r>
            <a:r>
              <a:rPr lang="es-PE" sz="2400" dirty="0" smtClean="0"/>
              <a:t>otro </a:t>
            </a:r>
            <a:r>
              <a:rPr lang="es-PE" sz="2400" dirty="0"/>
              <a:t>plazo pertinente</a:t>
            </a:r>
          </a:p>
        </p:txBody>
      </p:sp>
    </p:spTree>
    <p:extLst>
      <p:ext uri="{BB962C8B-B14F-4D97-AF65-F5344CB8AC3E}">
        <p14:creationId xmlns:p14="http://schemas.microsoft.com/office/powerpoint/2010/main" val="170504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3041442" y="0"/>
            <a:ext cx="6640823" cy="1325563"/>
          </a:xfrm>
        </p:spPr>
        <p:txBody>
          <a:bodyPr>
            <a:normAutofit/>
          </a:bodyPr>
          <a:lstStyle/>
          <a:p>
            <a:pPr algn="ctr"/>
            <a:r>
              <a:rPr lang="es-PE" sz="3200" b="1" dirty="0" smtClean="0"/>
              <a:t>Propuesta de compromiso </a:t>
            </a:r>
            <a:br>
              <a:rPr lang="es-PE" sz="3200" b="1" dirty="0" smtClean="0"/>
            </a:br>
            <a:r>
              <a:rPr lang="es-PE" sz="3200" dirty="0" smtClean="0"/>
              <a:t>Integridad Pública</a:t>
            </a:r>
            <a:endParaRPr lang="es-PE" sz="3200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697144"/>
              </p:ext>
            </p:extLst>
          </p:nvPr>
        </p:nvGraphicFramePr>
        <p:xfrm>
          <a:off x="1886465" y="1258174"/>
          <a:ext cx="9300519" cy="54125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72195"/>
                <a:gridCol w="2897698"/>
                <a:gridCol w="2230626"/>
              </a:tblGrid>
              <a:tr h="302165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1000" b="1" dirty="0" smtClean="0">
                          <a:effectLst/>
                        </a:rPr>
                        <a:t>FICHA DE COMPROMISO PARA EL PLAN DE ACCION DE GOBIERNO ABIERTO PLAN AGA 2016 – 2017</a:t>
                      </a:r>
                      <a:endParaRPr lang="es-P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P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5927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Compromiso</a:t>
                      </a:r>
                      <a:endParaRPr lang="es-P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Formulación de un modelo de gestión ética regional</a:t>
                      </a:r>
                      <a:endParaRPr lang="es-PE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185" marR="57185" marT="0" marB="0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5927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</a:rPr>
                        <a:t>Problema público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P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800" dirty="0">
                          <a:effectLst/>
                        </a:rPr>
                        <a:t>Existencia de espacios de </a:t>
                      </a:r>
                      <a:r>
                        <a:rPr lang="es-PE" sz="1800" dirty="0" smtClean="0">
                          <a:effectLst/>
                        </a:rPr>
                        <a:t>corrupción y deficiente </a:t>
                      </a:r>
                      <a:r>
                        <a:rPr lang="es-PE" sz="1800" dirty="0">
                          <a:effectLst/>
                        </a:rPr>
                        <a:t>política educativa en valores</a:t>
                      </a:r>
                      <a:endParaRPr lang="es-P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6174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 smtClean="0">
                          <a:effectLst/>
                        </a:rPr>
                        <a:t>Objetivo</a:t>
                      </a:r>
                      <a:endParaRPr lang="es-PE" sz="1600" dirty="0">
                        <a:effectLst/>
                      </a:endParaRPr>
                    </a:p>
                  </a:txBody>
                  <a:tcPr marL="57185" marR="5718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800" dirty="0">
                          <a:effectLst/>
                        </a:rPr>
                        <a:t>Erradicar la </a:t>
                      </a:r>
                      <a:r>
                        <a:rPr lang="es-PE" sz="1800" dirty="0" smtClean="0">
                          <a:effectLst/>
                        </a:rPr>
                        <a:t>corrupción y fortalecer </a:t>
                      </a:r>
                      <a:r>
                        <a:rPr lang="es-PE" sz="1800" dirty="0">
                          <a:effectLst/>
                        </a:rPr>
                        <a:t>valores</a:t>
                      </a:r>
                      <a:endParaRPr lang="es-P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3582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</a:rPr>
                        <a:t>Responsable</a:t>
                      </a:r>
                      <a:endParaRPr lang="es-P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800" dirty="0">
                          <a:effectLst/>
                        </a:rPr>
                        <a:t>Gobierno Regional </a:t>
                      </a:r>
                      <a:r>
                        <a:rPr lang="es-PE" sz="1800" dirty="0" smtClean="0">
                          <a:effectLst/>
                        </a:rPr>
                        <a:t>y Gobiernos </a:t>
                      </a:r>
                      <a:r>
                        <a:rPr lang="es-PE" sz="1800" dirty="0">
                          <a:effectLst/>
                        </a:rPr>
                        <a:t>Locales</a:t>
                      </a:r>
                      <a:endParaRPr lang="es-P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3444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</a:rPr>
                        <a:t>Corresponsables</a:t>
                      </a:r>
                      <a:endParaRPr lang="es-P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800" dirty="0">
                          <a:effectLst/>
                        </a:rPr>
                        <a:t>Sociedad </a:t>
                      </a:r>
                      <a:r>
                        <a:rPr lang="es-PE" sz="1800" dirty="0" smtClean="0">
                          <a:effectLst/>
                        </a:rPr>
                        <a:t>civil y gremios </a:t>
                      </a:r>
                      <a:r>
                        <a:rPr lang="es-PE" sz="1800" dirty="0">
                          <a:effectLst/>
                        </a:rPr>
                        <a:t>empresariales</a:t>
                      </a:r>
                      <a:endParaRPr lang="es-P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2769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 smtClean="0">
                          <a:effectLst/>
                        </a:rPr>
                        <a:t>Acciones:</a:t>
                      </a:r>
                      <a:endParaRPr lang="es-P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800" dirty="0">
                          <a:effectLst/>
                        </a:rPr>
                        <a:t>Inicio</a:t>
                      </a:r>
                      <a:endParaRPr lang="es-P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800" dirty="0">
                          <a:effectLst/>
                        </a:rPr>
                        <a:t>Fin</a:t>
                      </a:r>
                      <a:endParaRPr lang="es-P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</a:tr>
              <a:tr h="49244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s-PE" sz="1600" dirty="0">
                          <a:effectLst/>
                        </a:rPr>
                        <a:t>Implementar OCI en GORE y </a:t>
                      </a:r>
                      <a:r>
                        <a:rPr lang="es-PE" sz="1600" dirty="0" err="1">
                          <a:effectLst/>
                        </a:rPr>
                        <a:t>GLs</a:t>
                      </a:r>
                      <a:endParaRPr lang="es-PE" sz="1600" dirty="0">
                        <a:effectLst/>
                      </a:endParaRPr>
                    </a:p>
                    <a:p>
                      <a:pPr marL="2286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</a:rPr>
                        <a:t> </a:t>
                      </a:r>
                      <a:endParaRPr lang="es-P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800" dirty="0" smtClean="0">
                          <a:effectLst/>
                        </a:rPr>
                        <a:t>Jun 2016</a:t>
                      </a:r>
                      <a:endParaRPr lang="es-P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800" dirty="0" smtClean="0">
                          <a:effectLst/>
                        </a:rPr>
                        <a:t>Dic 2016</a:t>
                      </a:r>
                      <a:endParaRPr lang="es-P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</a:tr>
              <a:tr h="61742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s-PE" sz="1600" dirty="0">
                          <a:effectLst/>
                        </a:rPr>
                        <a:t>Desarrollo y aplicación de programas de </a:t>
                      </a:r>
                      <a:r>
                        <a:rPr lang="es-PE" sz="1600" dirty="0" smtClean="0">
                          <a:effectLst/>
                        </a:rPr>
                        <a:t>capacitación</a:t>
                      </a:r>
                      <a:endParaRPr lang="es-P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800" dirty="0" smtClean="0">
                          <a:effectLst/>
                        </a:rPr>
                        <a:t>Jul 2016</a:t>
                      </a:r>
                      <a:endParaRPr lang="es-P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800" dirty="0" smtClean="0">
                          <a:effectLst/>
                        </a:rPr>
                        <a:t>Jun 2017</a:t>
                      </a:r>
                      <a:endParaRPr lang="es-P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</a:tr>
              <a:tr h="53583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s-PE" sz="1600">
                          <a:effectLst/>
                        </a:rPr>
                        <a:t>Generar política de incentivos </a:t>
                      </a:r>
                      <a:endParaRPr lang="es-P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800" dirty="0" smtClean="0">
                          <a:effectLst/>
                        </a:rPr>
                        <a:t>Jun 2016</a:t>
                      </a:r>
                      <a:endParaRPr lang="es-P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800" dirty="0" smtClean="0">
                          <a:effectLst/>
                        </a:rPr>
                        <a:t>Dic 2016</a:t>
                      </a:r>
                      <a:endParaRPr lang="es-PE" sz="1800" dirty="0">
                        <a:effectLst/>
                      </a:endParaRPr>
                    </a:p>
                    <a:p>
                      <a:pPr algn="ctr"/>
                      <a:r>
                        <a:rPr lang="es-PE" sz="1800" dirty="0">
                          <a:effectLst/>
                        </a:rPr>
                        <a:t>    </a:t>
                      </a:r>
                      <a:endParaRPr lang="es-PE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5" marR="57185" marT="0" marB="0"/>
                </a:tc>
              </a:tr>
              <a:tr h="6174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</a:rPr>
                        <a:t>Fecha aproximada de </a:t>
                      </a:r>
                      <a:r>
                        <a:rPr lang="es-PE" sz="1600" dirty="0" smtClean="0">
                          <a:effectLst/>
                        </a:rPr>
                        <a:t>cumplimiento</a:t>
                      </a:r>
                      <a:endParaRPr lang="es-P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 gridSpan="2">
                  <a:txBody>
                    <a:bodyPr/>
                    <a:lstStyle/>
                    <a:p>
                      <a:pPr marL="2286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800" dirty="0">
                          <a:effectLst/>
                        </a:rPr>
                        <a:t> </a:t>
                      </a:r>
                      <a:r>
                        <a:rPr lang="es-PE" sz="1800" dirty="0" smtClean="0">
                          <a:effectLst/>
                        </a:rPr>
                        <a:t>Junio </a:t>
                      </a:r>
                      <a:r>
                        <a:rPr lang="es-PE" sz="1800" dirty="0">
                          <a:effectLst/>
                        </a:rPr>
                        <a:t>2017</a:t>
                      </a:r>
                      <a:endParaRPr lang="es-P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85" marR="57185" marT="0" marB="0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333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2358480" y="224478"/>
            <a:ext cx="896140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PE" sz="3200" b="1" dirty="0" smtClean="0"/>
              <a:t>Propuesta de compromiso</a:t>
            </a:r>
          </a:p>
          <a:p>
            <a:pPr algn="ctr"/>
            <a:r>
              <a:rPr lang="es-PE" sz="2400" dirty="0" smtClean="0"/>
              <a:t>Comunidades </a:t>
            </a:r>
            <a:r>
              <a:rPr lang="es-PE" sz="2400" dirty="0"/>
              <a:t>seguras</a:t>
            </a:r>
          </a:p>
          <a:p>
            <a:pPr algn="ctr"/>
            <a:endParaRPr lang="es-PE" sz="3200" dirty="0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883689"/>
              </p:ext>
            </p:extLst>
          </p:nvPr>
        </p:nvGraphicFramePr>
        <p:xfrm>
          <a:off x="1765343" y="1185712"/>
          <a:ext cx="9221105" cy="53137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27543"/>
                <a:gridCol w="2581983"/>
                <a:gridCol w="2211579"/>
              </a:tblGrid>
              <a:tr h="296715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200" b="0" dirty="0">
                          <a:effectLst/>
                        </a:rPr>
                        <a:t>FICHA DE </a:t>
                      </a:r>
                      <a:r>
                        <a:rPr lang="es-PE" sz="1200" b="0" dirty="0" smtClean="0">
                          <a:effectLst/>
                        </a:rPr>
                        <a:t>COMPROMISOS </a:t>
                      </a:r>
                      <a:r>
                        <a:rPr lang="es-PE" sz="1200" b="0" dirty="0">
                          <a:effectLst/>
                        </a:rPr>
                        <a:t>PARA EL PLAN DE ACCION DE GOBIERNO ABIERTO PLAN AGA 2016 – 2017</a:t>
                      </a:r>
                      <a:endParaRPr lang="es-PE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 anchor="ctr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2967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b="1" dirty="0">
                          <a:effectLst/>
                        </a:rPr>
                        <a:t>Propuesta de compromiso </a:t>
                      </a:r>
                      <a:endParaRPr lang="es-PE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400" b="0" dirty="0">
                          <a:effectLst/>
                        </a:rPr>
                        <a:t>Fortalecer las acciones necesarias para disminuir los índices de inseguridad</a:t>
                      </a:r>
                      <a:endParaRPr lang="es-PE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2967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b="1" dirty="0">
                          <a:effectLst/>
                        </a:rPr>
                        <a:t>Problema público identificado por la entidad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PE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400" b="0">
                          <a:effectLst/>
                        </a:rPr>
                        <a:t>Incremento de la inseguridad ciudadana</a:t>
                      </a:r>
                      <a:endParaRPr lang="es-PE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4294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b="1" dirty="0" smtClean="0">
                          <a:effectLst/>
                        </a:rPr>
                        <a:t>Objetivo</a:t>
                      </a:r>
                      <a:endParaRPr lang="es-PE" sz="1600" b="1" dirty="0">
                        <a:effectLst/>
                      </a:endParaRPr>
                    </a:p>
                  </a:txBody>
                  <a:tcPr marL="44725" marR="4472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400" b="0" dirty="0">
                          <a:effectLst/>
                        </a:rPr>
                        <a:t>Disminuir los índices de inseguridad ciudadana</a:t>
                      </a:r>
                      <a:endParaRPr lang="es-PE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2967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b="1" dirty="0">
                          <a:effectLst/>
                        </a:rPr>
                        <a:t>Responsable</a:t>
                      </a:r>
                      <a:endParaRPr lang="es-PE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400" b="0" dirty="0">
                          <a:effectLst/>
                        </a:rPr>
                        <a:t>Gobierno </a:t>
                      </a:r>
                      <a:r>
                        <a:rPr lang="es-PE" sz="1400" b="0" dirty="0" smtClean="0">
                          <a:effectLst/>
                        </a:rPr>
                        <a:t>Regional</a:t>
                      </a:r>
                      <a:r>
                        <a:rPr lang="es-PE" sz="1400" b="0" baseline="0" dirty="0" smtClean="0">
                          <a:effectLst/>
                        </a:rPr>
                        <a:t> y</a:t>
                      </a:r>
                      <a:r>
                        <a:rPr lang="es-PE" sz="1400" b="0" dirty="0" smtClean="0">
                          <a:effectLst/>
                        </a:rPr>
                        <a:t> Gobiernos</a:t>
                      </a:r>
                      <a:r>
                        <a:rPr lang="es-PE" sz="1400" b="0" baseline="0" dirty="0" smtClean="0">
                          <a:effectLst/>
                        </a:rPr>
                        <a:t> Locales</a:t>
                      </a:r>
                      <a:endParaRPr lang="es-PE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4775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b="1" dirty="0">
                          <a:effectLst/>
                        </a:rPr>
                        <a:t>Corresponsables</a:t>
                      </a:r>
                      <a:endParaRPr lang="es-PE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400" b="0" dirty="0">
                          <a:effectLst/>
                        </a:rPr>
                        <a:t>Ministerio de </a:t>
                      </a:r>
                      <a:r>
                        <a:rPr lang="es-PE" sz="1400" b="0" dirty="0" smtClean="0">
                          <a:effectLst/>
                        </a:rPr>
                        <a:t>Educación, Ministerio </a:t>
                      </a:r>
                      <a:r>
                        <a:rPr lang="es-PE" sz="1400" b="0" dirty="0">
                          <a:effectLst/>
                        </a:rPr>
                        <a:t>del </a:t>
                      </a:r>
                      <a:r>
                        <a:rPr lang="es-PE" sz="1400" b="0" dirty="0" smtClean="0">
                          <a:effectLst/>
                        </a:rPr>
                        <a:t>Interior, RENIEC,</a:t>
                      </a:r>
                      <a:r>
                        <a:rPr lang="es-PE" sz="1400" b="0" baseline="0" dirty="0" smtClean="0">
                          <a:effectLst/>
                        </a:rPr>
                        <a:t> </a:t>
                      </a:r>
                      <a:r>
                        <a:rPr lang="es-PE" sz="1400" b="0" dirty="0" smtClean="0">
                          <a:effectLst/>
                        </a:rPr>
                        <a:t>PNP. Sociedad </a:t>
                      </a:r>
                      <a:r>
                        <a:rPr lang="es-PE" sz="1400" b="0" dirty="0">
                          <a:effectLst/>
                        </a:rPr>
                        <a:t>Civil</a:t>
                      </a:r>
                      <a:endParaRPr lang="es-PE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1431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b="1" dirty="0" smtClean="0">
                          <a:effectLst/>
                        </a:rPr>
                        <a:t>Acciones:</a:t>
                      </a:r>
                      <a:endParaRPr lang="es-PE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400" b="0" dirty="0">
                          <a:effectLst/>
                        </a:rPr>
                        <a:t>Inicio</a:t>
                      </a:r>
                      <a:endParaRPr lang="es-PE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400" b="0" dirty="0">
                          <a:effectLst/>
                        </a:rPr>
                        <a:t>Fin</a:t>
                      </a:r>
                      <a:endParaRPr lang="es-PE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/>
                </a:tc>
              </a:tr>
              <a:tr h="572543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s-PE" sz="1600" b="1" dirty="0">
                          <a:effectLst/>
                        </a:rPr>
                        <a:t>Proyectos de integración social fortaleciendo capacidades de las poblaciones vulnerables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b="1" dirty="0">
                          <a:effectLst/>
                        </a:rPr>
                        <a:t> </a:t>
                      </a:r>
                      <a:endParaRPr lang="es-PE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400" b="0" dirty="0" smtClean="0">
                          <a:effectLst/>
                        </a:rPr>
                        <a:t>Jun 2016</a:t>
                      </a:r>
                      <a:endParaRPr lang="es-PE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400" b="0" dirty="0" smtClean="0">
                          <a:effectLst/>
                        </a:rPr>
                        <a:t>Jul 2017</a:t>
                      </a:r>
                      <a:endParaRPr lang="es-PE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/>
                </a:tc>
              </a:tr>
              <a:tr h="429408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s-PE" sz="1600" b="1" dirty="0">
                          <a:effectLst/>
                        </a:rPr>
                        <a:t>Organizar escuelas familiares dirigidas a familias en barrios críticos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b="1" dirty="0">
                          <a:effectLst/>
                        </a:rPr>
                        <a:t> </a:t>
                      </a:r>
                      <a:endParaRPr lang="es-PE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400" b="0" dirty="0" smtClean="0">
                          <a:effectLst/>
                        </a:rPr>
                        <a:t>Jun 2016</a:t>
                      </a:r>
                      <a:endParaRPr lang="es-PE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400" b="0" dirty="0" smtClean="0">
                          <a:effectLst/>
                        </a:rPr>
                        <a:t>Jul 2017</a:t>
                      </a:r>
                      <a:endParaRPr lang="es-PE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/>
                </a:tc>
              </a:tr>
              <a:tr h="52884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s-PE" sz="1600" b="1" dirty="0">
                          <a:effectLst/>
                        </a:rPr>
                        <a:t>Implementar un sistema de datos abiertos </a:t>
                      </a:r>
                      <a:endParaRPr lang="es-PE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400" b="0" dirty="0" smtClean="0">
                          <a:effectLst/>
                        </a:rPr>
                        <a:t>Jun 2016</a:t>
                      </a:r>
                      <a:endParaRPr lang="es-PE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400" b="0" dirty="0" smtClean="0">
                          <a:effectLst/>
                        </a:rPr>
                        <a:t>Jul 2017</a:t>
                      </a:r>
                      <a:endParaRPr lang="es-PE" sz="1400" b="0" dirty="0">
                        <a:effectLst/>
                      </a:endParaRPr>
                    </a:p>
                    <a:p>
                      <a:pPr algn="ctr"/>
                      <a:r>
                        <a:rPr lang="es-PE" sz="1400" b="0" dirty="0">
                          <a:effectLst/>
                        </a:rPr>
                        <a:t>    </a:t>
                      </a:r>
                      <a:endParaRPr lang="es-PE" sz="14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25" marR="44725" marT="0" marB="0"/>
                </a:tc>
              </a:tr>
              <a:tr h="4294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b="1" dirty="0">
                          <a:effectLst/>
                        </a:rPr>
                        <a:t>Fecha aproximada de cumplimiento del compromiso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b="1" dirty="0">
                          <a:effectLst/>
                        </a:rPr>
                        <a:t> </a:t>
                      </a:r>
                      <a:endParaRPr lang="es-PE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400" b="0" dirty="0">
                          <a:effectLst/>
                        </a:rPr>
                        <a:t>julio 2017</a:t>
                      </a:r>
                      <a:endParaRPr lang="es-PE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25" marR="44725" marT="0" marB="0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887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600" b="1" dirty="0" smtClean="0"/>
              <a:t>¡Gracias!</a:t>
            </a:r>
            <a:endParaRPr lang="es-PE" sz="6600" b="1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s-PE" dirty="0" smtClean="0"/>
              <a:t>Web: </a:t>
            </a:r>
            <a:r>
              <a:rPr lang="es-PE" dirty="0" smtClean="0">
                <a:solidFill>
                  <a:srgbClr val="0070C0"/>
                </a:solidFill>
                <a:hlinkClick r:id="rId2"/>
              </a:rPr>
              <a:t>www.sgp.pcm.gob.pe</a:t>
            </a:r>
            <a:endParaRPr lang="es-PE" dirty="0" smtClean="0">
              <a:solidFill>
                <a:srgbClr val="0070C0"/>
              </a:solidFill>
            </a:endParaRPr>
          </a:p>
          <a:p>
            <a:r>
              <a:rPr lang="es-PE" dirty="0" smtClean="0">
                <a:solidFill>
                  <a:srgbClr val="0070C0"/>
                </a:solidFill>
              </a:rPr>
              <a:t>lleon@pcm.gob.pe </a:t>
            </a:r>
          </a:p>
          <a:p>
            <a:r>
              <a:rPr lang="es-PE" dirty="0" smtClean="0">
                <a:solidFill>
                  <a:srgbClr val="0070C0"/>
                </a:solidFill>
              </a:rPr>
              <a:t>pguillen@pcm.gob.pe</a:t>
            </a:r>
            <a:endParaRPr lang="es-PE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31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1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Personalizado 2">
      <a:majorFont>
        <a:latin typeface="Miriam"/>
        <a:ea typeface=""/>
        <a:cs typeface=""/>
      </a:majorFont>
      <a:minorFont>
        <a:latin typeface="Miria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onSGP2015v2.0" id="{7D6ABEB1-02C9-47A1-9EFC-96396DAC23F3}" vid="{723B498E-9283-416A-B0C2-3B3CE308B97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2935</TotalTime>
  <Words>634</Words>
  <Application>Microsoft Office PowerPoint</Application>
  <PresentationFormat>Panorámica</PresentationFormat>
  <Paragraphs>147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6" baseType="lpstr">
      <vt:lpstr>Arial</vt:lpstr>
      <vt:lpstr>Calibri</vt:lpstr>
      <vt:lpstr>Miriam</vt:lpstr>
      <vt:lpstr>Swis721 Cn BT</vt:lpstr>
      <vt:lpstr>Times New Roman</vt:lpstr>
      <vt:lpstr>TimesNewRoman</vt:lpstr>
      <vt:lpstr>Tema1</vt:lpstr>
      <vt:lpstr>Guía rápida para formular  compromisos de gobierno abierto para regiones y gobiernos locales    taller de actualización del plan AGA al 2017 región Tacna, 25 de mayo 2016</vt:lpstr>
      <vt:lpstr>Presentación de PowerPoint</vt:lpstr>
      <vt:lpstr>Presentación de PowerPoint</vt:lpstr>
      <vt:lpstr>Presentación de PowerPoint</vt:lpstr>
      <vt:lpstr>Presentación de PowerPoint</vt:lpstr>
      <vt:lpstr>Formulación de compromisos SMART</vt:lpstr>
      <vt:lpstr>Propuesta de compromiso  Integridad Pública</vt:lpstr>
      <vt:lpstr>Presentación de PowerPoint</vt:lpstr>
      <vt:lpstr>¡Gracias!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Rogelio Y. Bautista Quispe</dc:creator>
  <cp:lastModifiedBy>Melissa Vera Llalle</cp:lastModifiedBy>
  <cp:revision>294</cp:revision>
  <cp:lastPrinted>2016-05-26T21:42:40Z</cp:lastPrinted>
  <dcterms:created xsi:type="dcterms:W3CDTF">2015-07-03T16:06:22Z</dcterms:created>
  <dcterms:modified xsi:type="dcterms:W3CDTF">2016-05-26T22:55:25Z</dcterms:modified>
</cp:coreProperties>
</file>