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81" r:id="rId3"/>
    <p:sldMasterId id="2147483693" r:id="rId4"/>
    <p:sldMasterId id="2147483705" r:id="rId5"/>
  </p:sldMasterIdLst>
  <p:notesMasterIdLst>
    <p:notesMasterId r:id="rId29"/>
  </p:notesMasterIdLst>
  <p:handoutMasterIdLst>
    <p:handoutMasterId r:id="rId30"/>
  </p:handoutMasterIdLst>
  <p:sldIdLst>
    <p:sldId id="370" r:id="rId6"/>
    <p:sldId id="371" r:id="rId7"/>
    <p:sldId id="372" r:id="rId8"/>
    <p:sldId id="373" r:id="rId9"/>
    <p:sldId id="256" r:id="rId10"/>
    <p:sldId id="354" r:id="rId11"/>
    <p:sldId id="350" r:id="rId12"/>
    <p:sldId id="347" r:id="rId13"/>
    <p:sldId id="356" r:id="rId14"/>
    <p:sldId id="355" r:id="rId15"/>
    <p:sldId id="351" r:id="rId16"/>
    <p:sldId id="352" r:id="rId17"/>
    <p:sldId id="349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03" r:id="rId28"/>
  </p:sldIdLst>
  <p:sldSz cx="12192000" cy="6858000"/>
  <p:notesSz cx="6797675" cy="9928225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8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12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EC3C27-6395-41A1-9F4F-8EDA42E128EF}" type="doc">
      <dgm:prSet loTypeId="urn:microsoft.com/office/officeart/2005/8/layout/hList7#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PE"/>
        </a:p>
      </dgm:t>
    </dgm:pt>
    <dgm:pt modelId="{20CEEAF3-6E11-40BE-8921-A1325BFDED02}">
      <dgm:prSet phldrT="[Texto]"/>
      <dgm:spPr>
        <a:solidFill>
          <a:schemeClr val="bg1">
            <a:lumMod val="8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PE" b="1" dirty="0" smtClean="0">
              <a:solidFill>
                <a:schemeClr val="tx1"/>
              </a:solidFill>
            </a:rPr>
            <a:t>TRANSPARENCIA</a:t>
          </a:r>
          <a:endParaRPr lang="es-PE" b="1" dirty="0">
            <a:solidFill>
              <a:schemeClr val="tx1"/>
            </a:solidFill>
          </a:endParaRPr>
        </a:p>
      </dgm:t>
    </dgm:pt>
    <dgm:pt modelId="{FB4D5B0D-820C-46C7-8220-C87E9A00BC11}" type="parTrans" cxnId="{84EFB190-FA0A-46EF-B5CE-704AB4828CC4}">
      <dgm:prSet/>
      <dgm:spPr/>
      <dgm:t>
        <a:bodyPr/>
        <a:lstStyle/>
        <a:p>
          <a:endParaRPr lang="es-PE"/>
        </a:p>
      </dgm:t>
    </dgm:pt>
    <dgm:pt modelId="{EACD2270-05F0-43D7-AE0C-BD30A4DE34D0}" type="sibTrans" cxnId="{84EFB190-FA0A-46EF-B5CE-704AB4828CC4}">
      <dgm:prSet/>
      <dgm:spPr/>
      <dgm:t>
        <a:bodyPr/>
        <a:lstStyle/>
        <a:p>
          <a:endParaRPr lang="es-PE"/>
        </a:p>
      </dgm:t>
    </dgm:pt>
    <dgm:pt modelId="{3C1FA320-5E81-4E75-B715-94452E6FA76F}">
      <dgm:prSet phldrT="[Texto]" custT="1"/>
      <dgm:spPr>
        <a:solidFill>
          <a:schemeClr val="bg1">
            <a:lumMod val="8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PE" sz="2500" b="1" dirty="0" smtClean="0">
              <a:solidFill>
                <a:schemeClr val="tx1"/>
              </a:solidFill>
            </a:rPr>
            <a:t>COLABORACIÓN</a:t>
          </a:r>
        </a:p>
        <a:p>
          <a:r>
            <a:rPr lang="es-PE" sz="2000" b="1" dirty="0" smtClean="0">
              <a:solidFill>
                <a:schemeClr val="tx1"/>
              </a:solidFill>
            </a:rPr>
            <a:t>Promueve: inversión privada, asociación público-privado, etc.</a:t>
          </a:r>
          <a:endParaRPr lang="es-PE" sz="2000" b="1" dirty="0">
            <a:solidFill>
              <a:schemeClr val="tx1"/>
            </a:solidFill>
          </a:endParaRPr>
        </a:p>
      </dgm:t>
    </dgm:pt>
    <dgm:pt modelId="{6D44362B-2290-4B53-A301-C4793B363A20}" type="parTrans" cxnId="{0FA18ABB-02EF-4FB9-9FB7-A014E91F3E30}">
      <dgm:prSet/>
      <dgm:spPr/>
      <dgm:t>
        <a:bodyPr/>
        <a:lstStyle/>
        <a:p>
          <a:endParaRPr lang="es-PE"/>
        </a:p>
      </dgm:t>
    </dgm:pt>
    <dgm:pt modelId="{A030F7AD-0351-46ED-A27B-C843738717C4}" type="sibTrans" cxnId="{0FA18ABB-02EF-4FB9-9FB7-A014E91F3E30}">
      <dgm:prSet/>
      <dgm:spPr/>
      <dgm:t>
        <a:bodyPr/>
        <a:lstStyle/>
        <a:p>
          <a:endParaRPr lang="es-PE"/>
        </a:p>
      </dgm:t>
    </dgm:pt>
    <dgm:pt modelId="{2EBC930E-ABBE-4F80-9AE0-31D9CFD152BC}">
      <dgm:prSet phldrT="[Texto]"/>
      <dgm:spPr>
        <a:solidFill>
          <a:schemeClr val="bg1">
            <a:lumMod val="8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s-PE" b="1" dirty="0" smtClean="0">
              <a:solidFill>
                <a:schemeClr val="tx1"/>
              </a:solidFill>
            </a:rPr>
            <a:t>PARTICIPACIÓN</a:t>
          </a:r>
          <a:endParaRPr lang="es-PE" b="1" dirty="0">
            <a:solidFill>
              <a:schemeClr val="tx1"/>
            </a:solidFill>
          </a:endParaRPr>
        </a:p>
      </dgm:t>
    </dgm:pt>
    <dgm:pt modelId="{68780ACF-7C5A-485B-A494-898C7CF276A2}" type="parTrans" cxnId="{57B3C54B-706C-4DAC-BEAA-C04018C084E2}">
      <dgm:prSet/>
      <dgm:spPr/>
      <dgm:t>
        <a:bodyPr/>
        <a:lstStyle/>
        <a:p>
          <a:endParaRPr lang="es-PE"/>
        </a:p>
      </dgm:t>
    </dgm:pt>
    <dgm:pt modelId="{66ADA6B1-4255-47CE-8727-ABCBC914F159}" type="sibTrans" cxnId="{57B3C54B-706C-4DAC-BEAA-C04018C084E2}">
      <dgm:prSet/>
      <dgm:spPr/>
      <dgm:t>
        <a:bodyPr/>
        <a:lstStyle/>
        <a:p>
          <a:endParaRPr lang="es-PE"/>
        </a:p>
      </dgm:t>
    </dgm:pt>
    <dgm:pt modelId="{A4859C79-7F76-4786-92C8-AD528F797EFD}" type="pres">
      <dgm:prSet presAssocID="{28EC3C27-6395-41A1-9F4F-8EDA42E128E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0C5DD883-FBD7-4AB7-B545-D9843475C6D7}" type="pres">
      <dgm:prSet presAssocID="{28EC3C27-6395-41A1-9F4F-8EDA42E128EF}" presName="fgShape" presStyleLbl="fgShp" presStyleIdx="0" presStyleCnt="1" custScaleX="96036" custScaleY="174259" custLinFactNeighborX="-1376" custLinFactNeighborY="-3796"/>
      <dgm:spPr>
        <a:solidFill>
          <a:schemeClr val="bg1">
            <a:lumMod val="95000"/>
          </a:schemeClr>
        </a:solidFill>
        <a:ln w="38100">
          <a:solidFill>
            <a:schemeClr val="tx2"/>
          </a:solidFill>
        </a:ln>
      </dgm:spPr>
      <dgm:t>
        <a:bodyPr/>
        <a:lstStyle/>
        <a:p>
          <a:endParaRPr lang="es-PE"/>
        </a:p>
      </dgm:t>
    </dgm:pt>
    <dgm:pt modelId="{32508F24-77D4-4B92-9F4B-03EE1C2850E1}" type="pres">
      <dgm:prSet presAssocID="{28EC3C27-6395-41A1-9F4F-8EDA42E128EF}" presName="linComp" presStyleCnt="0"/>
      <dgm:spPr/>
    </dgm:pt>
    <dgm:pt modelId="{AE610CDA-6722-410E-9DD9-FCE166CF433D}" type="pres">
      <dgm:prSet presAssocID="{20CEEAF3-6E11-40BE-8921-A1325BFDED02}" presName="compNode" presStyleCnt="0"/>
      <dgm:spPr/>
    </dgm:pt>
    <dgm:pt modelId="{12A5DC47-C5ED-4836-8A0B-7B746381329F}" type="pres">
      <dgm:prSet presAssocID="{20CEEAF3-6E11-40BE-8921-A1325BFDED02}" presName="bkgdShape" presStyleLbl="node1" presStyleIdx="0" presStyleCnt="3" custLinFactNeighborX="-64"/>
      <dgm:spPr/>
      <dgm:t>
        <a:bodyPr/>
        <a:lstStyle/>
        <a:p>
          <a:endParaRPr lang="es-PE"/>
        </a:p>
      </dgm:t>
    </dgm:pt>
    <dgm:pt modelId="{16A4E085-C9AF-482D-8F08-69CFEC37D456}" type="pres">
      <dgm:prSet presAssocID="{20CEEAF3-6E11-40BE-8921-A1325BFDED02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6BCD840C-068B-46B7-8EC7-7A7F3E0DA8D6}" type="pres">
      <dgm:prSet presAssocID="{20CEEAF3-6E11-40BE-8921-A1325BFDED02}" presName="invisiNode" presStyleLbl="node1" presStyleIdx="0" presStyleCnt="3"/>
      <dgm:spPr/>
    </dgm:pt>
    <dgm:pt modelId="{7C273E93-446A-45EC-B4E1-A27BF8B44104}" type="pres">
      <dgm:prSet presAssocID="{20CEEAF3-6E11-40BE-8921-A1325BFDED02}" presName="imagNode" presStyleLbl="fgImgPlace1" presStyleIdx="0" presStyleCnt="3" custLinFactNeighborX="4068" custLinFactNeighborY="2395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0000"/>
          </a:solidFill>
        </a:ln>
      </dgm:spPr>
      <dgm:t>
        <a:bodyPr/>
        <a:lstStyle/>
        <a:p>
          <a:endParaRPr lang="es-PE"/>
        </a:p>
      </dgm:t>
    </dgm:pt>
    <dgm:pt modelId="{1D6B8440-9547-4F8B-BAE9-20802C323AE9}" type="pres">
      <dgm:prSet presAssocID="{EACD2270-05F0-43D7-AE0C-BD30A4DE34D0}" presName="sibTrans" presStyleLbl="sibTrans2D1" presStyleIdx="0" presStyleCnt="0"/>
      <dgm:spPr/>
      <dgm:t>
        <a:bodyPr/>
        <a:lstStyle/>
        <a:p>
          <a:endParaRPr lang="es-PE"/>
        </a:p>
      </dgm:t>
    </dgm:pt>
    <dgm:pt modelId="{A699DFB8-D40F-48BA-BF5C-8F9E60BF7BE5}" type="pres">
      <dgm:prSet presAssocID="{3C1FA320-5E81-4E75-B715-94452E6FA76F}" presName="compNode" presStyleCnt="0"/>
      <dgm:spPr/>
    </dgm:pt>
    <dgm:pt modelId="{65B92FAC-9653-431B-850E-065013C366DE}" type="pres">
      <dgm:prSet presAssocID="{3C1FA320-5E81-4E75-B715-94452E6FA76F}" presName="bkgdShape" presStyleLbl="node1" presStyleIdx="1" presStyleCnt="3" custLinFactX="3068" custLinFactNeighborX="100000" custLinFactNeighborY="644"/>
      <dgm:spPr/>
      <dgm:t>
        <a:bodyPr/>
        <a:lstStyle/>
        <a:p>
          <a:endParaRPr lang="es-PE"/>
        </a:p>
      </dgm:t>
    </dgm:pt>
    <dgm:pt modelId="{94080AB4-B3D3-4372-BA88-07D732333FE0}" type="pres">
      <dgm:prSet presAssocID="{3C1FA320-5E81-4E75-B715-94452E6FA76F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5536C77-DA29-4FB8-8C9A-EDA408B4C3E7}" type="pres">
      <dgm:prSet presAssocID="{3C1FA320-5E81-4E75-B715-94452E6FA76F}" presName="invisiNode" presStyleLbl="node1" presStyleIdx="1" presStyleCnt="3"/>
      <dgm:spPr/>
    </dgm:pt>
    <dgm:pt modelId="{C8179B96-353F-4C0D-AF26-C3C7DE1DE400}" type="pres">
      <dgm:prSet presAssocID="{3C1FA320-5E81-4E75-B715-94452E6FA76F}" presName="imagNode" presStyleLbl="fgImgPlace1" presStyleIdx="1" presStyleCnt="3" custLinFactX="70651" custLinFactNeighborX="100000" custLinFactNeighborY="2395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0000"/>
          </a:solidFill>
        </a:ln>
      </dgm:spPr>
      <dgm:t>
        <a:bodyPr/>
        <a:lstStyle/>
        <a:p>
          <a:endParaRPr lang="es-PE"/>
        </a:p>
      </dgm:t>
    </dgm:pt>
    <dgm:pt modelId="{B683E218-B0B2-4A4F-B1F7-33C168D2858C}" type="pres">
      <dgm:prSet presAssocID="{A030F7AD-0351-46ED-A27B-C843738717C4}" presName="sibTrans" presStyleLbl="sibTrans2D1" presStyleIdx="0" presStyleCnt="0"/>
      <dgm:spPr/>
      <dgm:t>
        <a:bodyPr/>
        <a:lstStyle/>
        <a:p>
          <a:endParaRPr lang="es-PE"/>
        </a:p>
      </dgm:t>
    </dgm:pt>
    <dgm:pt modelId="{2D060137-EC7E-4B76-9EEC-5F1A73CE78A5}" type="pres">
      <dgm:prSet presAssocID="{2EBC930E-ABBE-4F80-9AE0-31D9CFD152BC}" presName="compNode" presStyleCnt="0"/>
      <dgm:spPr/>
    </dgm:pt>
    <dgm:pt modelId="{F0639693-FFDB-4987-B52F-6E195F39BDB4}" type="pres">
      <dgm:prSet presAssocID="{2EBC930E-ABBE-4F80-9AE0-31D9CFD152BC}" presName="bkgdShape" presStyleLbl="node1" presStyleIdx="2" presStyleCnt="3" custLinFactX="-2821" custLinFactNeighborX="-100000"/>
      <dgm:spPr/>
      <dgm:t>
        <a:bodyPr/>
        <a:lstStyle/>
        <a:p>
          <a:endParaRPr lang="es-PE"/>
        </a:p>
      </dgm:t>
    </dgm:pt>
    <dgm:pt modelId="{303F628F-E1CA-42BB-93EE-A291573A5D5E}" type="pres">
      <dgm:prSet presAssocID="{2EBC930E-ABBE-4F80-9AE0-31D9CFD152B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48DA892-3AAB-496F-89E3-090B3A6E8981}" type="pres">
      <dgm:prSet presAssocID="{2EBC930E-ABBE-4F80-9AE0-31D9CFD152BC}" presName="invisiNode" presStyleLbl="node1" presStyleIdx="2" presStyleCnt="3"/>
      <dgm:spPr/>
    </dgm:pt>
    <dgm:pt modelId="{0849D312-1663-4E32-AF2A-3CC3955040CB}" type="pres">
      <dgm:prSet presAssocID="{2EBC930E-ABBE-4F80-9AE0-31D9CFD152BC}" presName="imagNode" presStyleLbl="fgImgPlace1" presStyleIdx="2" presStyleCnt="3" custLinFactX="-66067" custLinFactNeighborX="-100000" custLinFactNeighborY="5082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0000"/>
          </a:solidFill>
        </a:ln>
      </dgm:spPr>
      <dgm:t>
        <a:bodyPr/>
        <a:lstStyle/>
        <a:p>
          <a:endParaRPr lang="es-PE"/>
        </a:p>
      </dgm:t>
    </dgm:pt>
  </dgm:ptLst>
  <dgm:cxnLst>
    <dgm:cxn modelId="{57B3C54B-706C-4DAC-BEAA-C04018C084E2}" srcId="{28EC3C27-6395-41A1-9F4F-8EDA42E128EF}" destId="{2EBC930E-ABBE-4F80-9AE0-31D9CFD152BC}" srcOrd="2" destOrd="0" parTransId="{68780ACF-7C5A-485B-A494-898C7CF276A2}" sibTransId="{66ADA6B1-4255-47CE-8727-ABCBC914F159}"/>
    <dgm:cxn modelId="{A4AB32AD-AFA1-4EDC-BD10-FC9A8440F565}" type="presOf" srcId="{3C1FA320-5E81-4E75-B715-94452E6FA76F}" destId="{65B92FAC-9653-431B-850E-065013C366DE}" srcOrd="0" destOrd="0" presId="urn:microsoft.com/office/officeart/2005/8/layout/hList7#1"/>
    <dgm:cxn modelId="{0FA18ABB-02EF-4FB9-9FB7-A014E91F3E30}" srcId="{28EC3C27-6395-41A1-9F4F-8EDA42E128EF}" destId="{3C1FA320-5E81-4E75-B715-94452E6FA76F}" srcOrd="1" destOrd="0" parTransId="{6D44362B-2290-4B53-A301-C4793B363A20}" sibTransId="{A030F7AD-0351-46ED-A27B-C843738717C4}"/>
    <dgm:cxn modelId="{3672834C-99F7-421F-BAA1-69785EE37459}" type="presOf" srcId="{A030F7AD-0351-46ED-A27B-C843738717C4}" destId="{B683E218-B0B2-4A4F-B1F7-33C168D2858C}" srcOrd="0" destOrd="0" presId="urn:microsoft.com/office/officeart/2005/8/layout/hList7#1"/>
    <dgm:cxn modelId="{9F6193F9-31C0-4B0E-8B47-04116524966F}" type="presOf" srcId="{20CEEAF3-6E11-40BE-8921-A1325BFDED02}" destId="{16A4E085-C9AF-482D-8F08-69CFEC37D456}" srcOrd="1" destOrd="0" presId="urn:microsoft.com/office/officeart/2005/8/layout/hList7#1"/>
    <dgm:cxn modelId="{509DEBF4-D8C1-4651-958F-B2B05A3142FD}" type="presOf" srcId="{2EBC930E-ABBE-4F80-9AE0-31D9CFD152BC}" destId="{303F628F-E1CA-42BB-93EE-A291573A5D5E}" srcOrd="1" destOrd="0" presId="urn:microsoft.com/office/officeart/2005/8/layout/hList7#1"/>
    <dgm:cxn modelId="{AD0FB728-576A-4495-A0FC-DAAE0B2278DC}" type="presOf" srcId="{3C1FA320-5E81-4E75-B715-94452E6FA76F}" destId="{94080AB4-B3D3-4372-BA88-07D732333FE0}" srcOrd="1" destOrd="0" presId="urn:microsoft.com/office/officeart/2005/8/layout/hList7#1"/>
    <dgm:cxn modelId="{60405745-223A-49F1-A452-E1CF8140FA21}" type="presOf" srcId="{28EC3C27-6395-41A1-9F4F-8EDA42E128EF}" destId="{A4859C79-7F76-4786-92C8-AD528F797EFD}" srcOrd="0" destOrd="0" presId="urn:microsoft.com/office/officeart/2005/8/layout/hList7#1"/>
    <dgm:cxn modelId="{1C91324E-36AE-4A0E-882F-38603B7D4F28}" type="presOf" srcId="{2EBC930E-ABBE-4F80-9AE0-31D9CFD152BC}" destId="{F0639693-FFDB-4987-B52F-6E195F39BDB4}" srcOrd="0" destOrd="0" presId="urn:microsoft.com/office/officeart/2005/8/layout/hList7#1"/>
    <dgm:cxn modelId="{84EFB190-FA0A-46EF-B5CE-704AB4828CC4}" srcId="{28EC3C27-6395-41A1-9F4F-8EDA42E128EF}" destId="{20CEEAF3-6E11-40BE-8921-A1325BFDED02}" srcOrd="0" destOrd="0" parTransId="{FB4D5B0D-820C-46C7-8220-C87E9A00BC11}" sibTransId="{EACD2270-05F0-43D7-AE0C-BD30A4DE34D0}"/>
    <dgm:cxn modelId="{5527582E-6FBB-486E-BC5C-FD2083B278CA}" type="presOf" srcId="{20CEEAF3-6E11-40BE-8921-A1325BFDED02}" destId="{12A5DC47-C5ED-4836-8A0B-7B746381329F}" srcOrd="0" destOrd="0" presId="urn:microsoft.com/office/officeart/2005/8/layout/hList7#1"/>
    <dgm:cxn modelId="{BB37BB62-37AA-402D-959E-D5162BA5C897}" type="presOf" srcId="{EACD2270-05F0-43D7-AE0C-BD30A4DE34D0}" destId="{1D6B8440-9547-4F8B-BAE9-20802C323AE9}" srcOrd="0" destOrd="0" presId="urn:microsoft.com/office/officeart/2005/8/layout/hList7#1"/>
    <dgm:cxn modelId="{8F25F7D0-3F65-461B-97D4-F0C2E359388A}" type="presParOf" srcId="{A4859C79-7F76-4786-92C8-AD528F797EFD}" destId="{0C5DD883-FBD7-4AB7-B545-D9843475C6D7}" srcOrd="0" destOrd="0" presId="urn:microsoft.com/office/officeart/2005/8/layout/hList7#1"/>
    <dgm:cxn modelId="{1546701D-CBD2-4EBF-B20F-AA7C979098E1}" type="presParOf" srcId="{A4859C79-7F76-4786-92C8-AD528F797EFD}" destId="{32508F24-77D4-4B92-9F4B-03EE1C2850E1}" srcOrd="1" destOrd="0" presId="urn:microsoft.com/office/officeart/2005/8/layout/hList7#1"/>
    <dgm:cxn modelId="{5EE8243C-C039-4D28-8900-CE3ED1732917}" type="presParOf" srcId="{32508F24-77D4-4B92-9F4B-03EE1C2850E1}" destId="{AE610CDA-6722-410E-9DD9-FCE166CF433D}" srcOrd="0" destOrd="0" presId="urn:microsoft.com/office/officeart/2005/8/layout/hList7#1"/>
    <dgm:cxn modelId="{BC39F168-B961-4AD5-BFF7-76EF131F4A3B}" type="presParOf" srcId="{AE610CDA-6722-410E-9DD9-FCE166CF433D}" destId="{12A5DC47-C5ED-4836-8A0B-7B746381329F}" srcOrd="0" destOrd="0" presId="urn:microsoft.com/office/officeart/2005/8/layout/hList7#1"/>
    <dgm:cxn modelId="{021626DA-CCA7-4802-B193-588D65921891}" type="presParOf" srcId="{AE610CDA-6722-410E-9DD9-FCE166CF433D}" destId="{16A4E085-C9AF-482D-8F08-69CFEC37D456}" srcOrd="1" destOrd="0" presId="urn:microsoft.com/office/officeart/2005/8/layout/hList7#1"/>
    <dgm:cxn modelId="{C23A15D6-6D79-4BC1-BFA6-F6287EEF6569}" type="presParOf" srcId="{AE610CDA-6722-410E-9DD9-FCE166CF433D}" destId="{6BCD840C-068B-46B7-8EC7-7A7F3E0DA8D6}" srcOrd="2" destOrd="0" presId="urn:microsoft.com/office/officeart/2005/8/layout/hList7#1"/>
    <dgm:cxn modelId="{E3613AFE-5A2C-4EA8-8595-9563DD47FD84}" type="presParOf" srcId="{AE610CDA-6722-410E-9DD9-FCE166CF433D}" destId="{7C273E93-446A-45EC-B4E1-A27BF8B44104}" srcOrd="3" destOrd="0" presId="urn:microsoft.com/office/officeart/2005/8/layout/hList7#1"/>
    <dgm:cxn modelId="{7D0B8AA1-2C22-4DE8-AE10-57B283FDBD00}" type="presParOf" srcId="{32508F24-77D4-4B92-9F4B-03EE1C2850E1}" destId="{1D6B8440-9547-4F8B-BAE9-20802C323AE9}" srcOrd="1" destOrd="0" presId="urn:microsoft.com/office/officeart/2005/8/layout/hList7#1"/>
    <dgm:cxn modelId="{1C3E857E-F7CF-4B6D-9D56-F5D3745BC102}" type="presParOf" srcId="{32508F24-77D4-4B92-9F4B-03EE1C2850E1}" destId="{A699DFB8-D40F-48BA-BF5C-8F9E60BF7BE5}" srcOrd="2" destOrd="0" presId="urn:microsoft.com/office/officeart/2005/8/layout/hList7#1"/>
    <dgm:cxn modelId="{201C71B4-1F3D-4D76-85DA-2837469CDB91}" type="presParOf" srcId="{A699DFB8-D40F-48BA-BF5C-8F9E60BF7BE5}" destId="{65B92FAC-9653-431B-850E-065013C366DE}" srcOrd="0" destOrd="0" presId="urn:microsoft.com/office/officeart/2005/8/layout/hList7#1"/>
    <dgm:cxn modelId="{8984E832-9BBA-4F01-AC6B-B7CD71273CBB}" type="presParOf" srcId="{A699DFB8-D40F-48BA-BF5C-8F9E60BF7BE5}" destId="{94080AB4-B3D3-4372-BA88-07D732333FE0}" srcOrd="1" destOrd="0" presId="urn:microsoft.com/office/officeart/2005/8/layout/hList7#1"/>
    <dgm:cxn modelId="{BEFA383D-5481-45C7-9F46-1602AF09F897}" type="presParOf" srcId="{A699DFB8-D40F-48BA-BF5C-8F9E60BF7BE5}" destId="{35536C77-DA29-4FB8-8C9A-EDA408B4C3E7}" srcOrd="2" destOrd="0" presId="urn:microsoft.com/office/officeart/2005/8/layout/hList7#1"/>
    <dgm:cxn modelId="{CA1C0008-F85B-4CCB-8BCE-0FE73DA96908}" type="presParOf" srcId="{A699DFB8-D40F-48BA-BF5C-8F9E60BF7BE5}" destId="{C8179B96-353F-4C0D-AF26-C3C7DE1DE400}" srcOrd="3" destOrd="0" presId="urn:microsoft.com/office/officeart/2005/8/layout/hList7#1"/>
    <dgm:cxn modelId="{97854283-2BF2-4115-B6DC-FCDC5C35A099}" type="presParOf" srcId="{32508F24-77D4-4B92-9F4B-03EE1C2850E1}" destId="{B683E218-B0B2-4A4F-B1F7-33C168D2858C}" srcOrd="3" destOrd="0" presId="urn:microsoft.com/office/officeart/2005/8/layout/hList7#1"/>
    <dgm:cxn modelId="{531484D9-1E63-4D3E-BB77-57C1DDF7AD0D}" type="presParOf" srcId="{32508F24-77D4-4B92-9F4B-03EE1C2850E1}" destId="{2D060137-EC7E-4B76-9EEC-5F1A73CE78A5}" srcOrd="4" destOrd="0" presId="urn:microsoft.com/office/officeart/2005/8/layout/hList7#1"/>
    <dgm:cxn modelId="{AA332309-D5F4-40D8-B022-24C97C788050}" type="presParOf" srcId="{2D060137-EC7E-4B76-9EEC-5F1A73CE78A5}" destId="{F0639693-FFDB-4987-B52F-6E195F39BDB4}" srcOrd="0" destOrd="0" presId="urn:microsoft.com/office/officeart/2005/8/layout/hList7#1"/>
    <dgm:cxn modelId="{70E974D3-E433-40DC-B06F-F9A244FF36DC}" type="presParOf" srcId="{2D060137-EC7E-4B76-9EEC-5F1A73CE78A5}" destId="{303F628F-E1CA-42BB-93EE-A291573A5D5E}" srcOrd="1" destOrd="0" presId="urn:microsoft.com/office/officeart/2005/8/layout/hList7#1"/>
    <dgm:cxn modelId="{3B378AC0-B389-4DF4-A7EA-316EBF3FFC5B}" type="presParOf" srcId="{2D060137-EC7E-4B76-9EEC-5F1A73CE78A5}" destId="{348DA892-3AAB-496F-89E3-090B3A6E8981}" srcOrd="2" destOrd="0" presId="urn:microsoft.com/office/officeart/2005/8/layout/hList7#1"/>
    <dgm:cxn modelId="{D65CFE67-803E-449F-B1DA-4F8F641987D9}" type="presParOf" srcId="{2D060137-EC7E-4B76-9EEC-5F1A73CE78A5}" destId="{0849D312-1663-4E32-AF2A-3CC3955040C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49B4DD-A191-464A-9AAD-3597164EB681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PE"/>
        </a:p>
      </dgm:t>
    </dgm:pt>
    <dgm:pt modelId="{F6A9705B-E7FC-4FBB-A62D-ACDFDD654F83}">
      <dgm:prSet phldrT="[Texto]"/>
      <dgm:spPr>
        <a:solidFill>
          <a:srgbClr val="C00000"/>
        </a:solidFill>
      </dgm:spPr>
      <dgm:t>
        <a:bodyPr/>
        <a:lstStyle/>
        <a:p>
          <a:r>
            <a:rPr lang="es-PE" b="1" dirty="0" smtClean="0"/>
            <a:t> 2015-2016</a:t>
          </a:r>
          <a:endParaRPr lang="es-PE" b="1" dirty="0"/>
        </a:p>
      </dgm:t>
    </dgm:pt>
    <dgm:pt modelId="{699BE0AC-93C2-4FF0-959A-BF5E43E0C922}" type="parTrans" cxnId="{13D8A2EA-7AF0-4AD6-84A8-FE7A3854E11C}">
      <dgm:prSet/>
      <dgm:spPr/>
      <dgm:t>
        <a:bodyPr/>
        <a:lstStyle/>
        <a:p>
          <a:endParaRPr lang="es-PE" b="1"/>
        </a:p>
      </dgm:t>
    </dgm:pt>
    <dgm:pt modelId="{A21E1BCD-2C67-4298-B35C-9ED0DD0D28E3}" type="sibTrans" cxnId="{13D8A2EA-7AF0-4AD6-84A8-FE7A3854E11C}">
      <dgm:prSet/>
      <dgm:spPr/>
      <dgm:t>
        <a:bodyPr/>
        <a:lstStyle/>
        <a:p>
          <a:endParaRPr lang="es-PE" b="1"/>
        </a:p>
      </dgm:t>
    </dgm:pt>
    <dgm:pt modelId="{8B15BC7D-8C32-46DE-B5BA-441BCF27E9B8}">
      <dgm:prSet phldrT="[Texto]"/>
      <dgm:spPr>
        <a:solidFill>
          <a:schemeClr val="bg1">
            <a:lumMod val="9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es-PE" b="1" dirty="0" smtClean="0">
              <a:solidFill>
                <a:schemeClr val="tx1"/>
              </a:solidFill>
            </a:rPr>
            <a:t>PARTICIPACIÓN CIUDADANA</a:t>
          </a:r>
          <a:endParaRPr lang="es-PE" b="1" dirty="0">
            <a:solidFill>
              <a:schemeClr val="tx1"/>
            </a:solidFill>
          </a:endParaRPr>
        </a:p>
      </dgm:t>
    </dgm:pt>
    <dgm:pt modelId="{E4ADDEB1-F3C7-4B65-806A-E3820FF42EFE}" type="parTrans" cxnId="{E9F77FEB-C7DE-4AC0-9452-EFCA109D58CE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es-PE" b="1"/>
        </a:p>
      </dgm:t>
    </dgm:pt>
    <dgm:pt modelId="{5A24ED73-C38F-44AD-8684-E253377D8C81}" type="sibTrans" cxnId="{E9F77FEB-C7DE-4AC0-9452-EFCA109D58CE}">
      <dgm:prSet/>
      <dgm:spPr/>
      <dgm:t>
        <a:bodyPr/>
        <a:lstStyle/>
        <a:p>
          <a:endParaRPr lang="es-PE" b="1"/>
        </a:p>
      </dgm:t>
    </dgm:pt>
    <dgm:pt modelId="{BFF988E0-EA2D-497F-AF57-73CFCC647934}">
      <dgm:prSet phldrT="[Texto]"/>
      <dgm:spPr>
        <a:solidFill>
          <a:schemeClr val="bg1">
            <a:lumMod val="9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es-PE" b="1" dirty="0" smtClean="0">
              <a:solidFill>
                <a:schemeClr val="tx1"/>
              </a:solidFill>
            </a:rPr>
            <a:t>RENDICIÓN DE CUENTAS</a:t>
          </a:r>
        </a:p>
      </dgm:t>
    </dgm:pt>
    <dgm:pt modelId="{F5B9D990-9780-4B31-8048-B79936F4D5D0}" type="parTrans" cxnId="{0E6A39E1-EDE9-4D09-8D53-775BD259223F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es-PE" b="1"/>
        </a:p>
      </dgm:t>
    </dgm:pt>
    <dgm:pt modelId="{8549E954-EDDA-48EA-BF76-78C361DB3EFA}" type="sibTrans" cxnId="{0E6A39E1-EDE9-4D09-8D53-775BD259223F}">
      <dgm:prSet/>
      <dgm:spPr/>
      <dgm:t>
        <a:bodyPr/>
        <a:lstStyle/>
        <a:p>
          <a:endParaRPr lang="es-PE" b="1"/>
        </a:p>
      </dgm:t>
    </dgm:pt>
    <dgm:pt modelId="{19F639A7-CC37-44A1-8D30-A8B4E3CDAF99}">
      <dgm:prSet phldrT="[Texto]"/>
      <dgm:spPr>
        <a:solidFill>
          <a:schemeClr val="bg1">
            <a:lumMod val="9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es-PE" b="1" smtClean="0">
              <a:solidFill>
                <a:schemeClr val="tx1"/>
              </a:solidFill>
            </a:rPr>
            <a:t>MEJORA DE LOS SERVICIOS PÚBLICOS</a:t>
          </a:r>
          <a:endParaRPr lang="es-PE" b="1" dirty="0">
            <a:solidFill>
              <a:schemeClr val="tx1"/>
            </a:solidFill>
          </a:endParaRPr>
        </a:p>
      </dgm:t>
    </dgm:pt>
    <dgm:pt modelId="{66E0322A-E00D-4CF6-930C-A153E8B60A80}" type="parTrans" cxnId="{A8F58B99-C9A9-4C1D-AF85-65130DF8586B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es-PE" b="1"/>
        </a:p>
      </dgm:t>
    </dgm:pt>
    <dgm:pt modelId="{E8563E6C-6306-4690-A7EA-ABAF83C26311}" type="sibTrans" cxnId="{A8F58B99-C9A9-4C1D-AF85-65130DF8586B}">
      <dgm:prSet/>
      <dgm:spPr/>
      <dgm:t>
        <a:bodyPr/>
        <a:lstStyle/>
        <a:p>
          <a:endParaRPr lang="es-PE" b="1"/>
        </a:p>
      </dgm:t>
    </dgm:pt>
    <dgm:pt modelId="{C89835AD-CE66-4ACD-B434-E7F418D2451E}">
      <dgm:prSet/>
      <dgm:spPr>
        <a:solidFill>
          <a:schemeClr val="bg1">
            <a:lumMod val="95000"/>
          </a:schemeClr>
        </a:solidFill>
        <a:ln w="28575">
          <a:solidFill>
            <a:srgbClr val="C00000"/>
          </a:solidFill>
        </a:ln>
      </dgm:spPr>
      <dgm:t>
        <a:bodyPr/>
        <a:lstStyle/>
        <a:p>
          <a:r>
            <a:rPr lang="es-PE" b="1" dirty="0" smtClean="0">
              <a:solidFill>
                <a:schemeClr val="tx1"/>
              </a:solidFill>
            </a:rPr>
            <a:t>TRANSPARENCIA Y ACCESO A LA INFORMACIÓN PÚBLICA</a:t>
          </a:r>
          <a:endParaRPr lang="es-PE" b="1" dirty="0">
            <a:solidFill>
              <a:schemeClr val="tx1"/>
            </a:solidFill>
          </a:endParaRPr>
        </a:p>
      </dgm:t>
    </dgm:pt>
    <dgm:pt modelId="{4AF93EE2-75B8-401D-9830-CC2B7783FD0B}" type="parTrans" cxnId="{51789D88-10D1-4DE0-9DA1-272770B0AB0A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es-PE" b="1"/>
        </a:p>
      </dgm:t>
    </dgm:pt>
    <dgm:pt modelId="{C237B614-20CE-49EA-A85C-51A2B43FC7A1}" type="sibTrans" cxnId="{51789D88-10D1-4DE0-9DA1-272770B0AB0A}">
      <dgm:prSet/>
      <dgm:spPr/>
      <dgm:t>
        <a:bodyPr/>
        <a:lstStyle/>
        <a:p>
          <a:endParaRPr lang="es-PE" b="1"/>
        </a:p>
      </dgm:t>
    </dgm:pt>
    <dgm:pt modelId="{62AAF5F6-476A-4C12-B539-E267DB349CC6}">
      <dgm:prSet/>
      <dgm:spPr>
        <a:solidFill>
          <a:schemeClr val="bg2">
            <a:lumMod val="90000"/>
          </a:schemeClr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s-PE" b="1" dirty="0" smtClean="0">
              <a:solidFill>
                <a:schemeClr val="tx1"/>
              </a:solidFill>
            </a:rPr>
            <a:t>DATOS ABIERTOS</a:t>
          </a:r>
        </a:p>
      </dgm:t>
    </dgm:pt>
    <dgm:pt modelId="{B2EDC873-2EC6-47B2-8A5F-261713636A27}" type="parTrans" cxnId="{2280E92A-D039-4B5E-A723-D1FE76044D49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es-PE" b="1" dirty="0"/>
        </a:p>
      </dgm:t>
    </dgm:pt>
    <dgm:pt modelId="{110E5105-7F30-4200-9E50-7603CE72BB28}" type="sibTrans" cxnId="{2280E92A-D039-4B5E-A723-D1FE76044D49}">
      <dgm:prSet/>
      <dgm:spPr/>
      <dgm:t>
        <a:bodyPr/>
        <a:lstStyle/>
        <a:p>
          <a:endParaRPr lang="es-PE" b="1"/>
        </a:p>
      </dgm:t>
    </dgm:pt>
    <dgm:pt modelId="{FFF8A17E-76B7-418F-AD69-7C8F4022FABD}" type="pres">
      <dgm:prSet presAssocID="{F049B4DD-A191-464A-9AAD-3597164EB68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E1F6A4F4-3725-4382-A3C3-D9DEB09DEDC3}" type="pres">
      <dgm:prSet presAssocID="{F6A9705B-E7FC-4FBB-A62D-ACDFDD654F83}" presName="root1" presStyleCnt="0"/>
      <dgm:spPr/>
      <dgm:t>
        <a:bodyPr/>
        <a:lstStyle/>
        <a:p>
          <a:endParaRPr lang="es-PE"/>
        </a:p>
      </dgm:t>
    </dgm:pt>
    <dgm:pt modelId="{12A984E7-125D-40FE-BBC1-401EB6C63B89}" type="pres">
      <dgm:prSet presAssocID="{F6A9705B-E7FC-4FBB-A62D-ACDFDD654F8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4844AEB1-C8CA-4072-A24E-335994B186A0}" type="pres">
      <dgm:prSet presAssocID="{F6A9705B-E7FC-4FBB-A62D-ACDFDD654F83}" presName="level2hierChild" presStyleCnt="0"/>
      <dgm:spPr/>
      <dgm:t>
        <a:bodyPr/>
        <a:lstStyle/>
        <a:p>
          <a:endParaRPr lang="es-PE"/>
        </a:p>
      </dgm:t>
    </dgm:pt>
    <dgm:pt modelId="{412D5457-D486-4646-B1D4-96C873DE5D80}" type="pres">
      <dgm:prSet presAssocID="{E4ADDEB1-F3C7-4B65-806A-E3820FF42EFE}" presName="conn2-1" presStyleLbl="parChTrans1D2" presStyleIdx="0" presStyleCnt="4"/>
      <dgm:spPr/>
      <dgm:t>
        <a:bodyPr/>
        <a:lstStyle/>
        <a:p>
          <a:endParaRPr lang="es-PE"/>
        </a:p>
      </dgm:t>
    </dgm:pt>
    <dgm:pt modelId="{EB261280-89C4-4466-A0E0-B8086E4CA47F}" type="pres">
      <dgm:prSet presAssocID="{E4ADDEB1-F3C7-4B65-806A-E3820FF42EFE}" presName="connTx" presStyleLbl="parChTrans1D2" presStyleIdx="0" presStyleCnt="4"/>
      <dgm:spPr/>
      <dgm:t>
        <a:bodyPr/>
        <a:lstStyle/>
        <a:p>
          <a:endParaRPr lang="es-PE"/>
        </a:p>
      </dgm:t>
    </dgm:pt>
    <dgm:pt modelId="{49BA11DB-E186-4462-A968-4B7CDBC2A0E4}" type="pres">
      <dgm:prSet presAssocID="{8B15BC7D-8C32-46DE-B5BA-441BCF27E9B8}" presName="root2" presStyleCnt="0"/>
      <dgm:spPr/>
      <dgm:t>
        <a:bodyPr/>
        <a:lstStyle/>
        <a:p>
          <a:endParaRPr lang="es-PE"/>
        </a:p>
      </dgm:t>
    </dgm:pt>
    <dgm:pt modelId="{F2E66754-1511-4DDD-9025-C379AAED7685}" type="pres">
      <dgm:prSet presAssocID="{8B15BC7D-8C32-46DE-B5BA-441BCF27E9B8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D1204385-FFA2-4503-8024-875429E585C1}" type="pres">
      <dgm:prSet presAssocID="{8B15BC7D-8C32-46DE-B5BA-441BCF27E9B8}" presName="level3hierChild" presStyleCnt="0"/>
      <dgm:spPr/>
      <dgm:t>
        <a:bodyPr/>
        <a:lstStyle/>
        <a:p>
          <a:endParaRPr lang="es-PE"/>
        </a:p>
      </dgm:t>
    </dgm:pt>
    <dgm:pt modelId="{950F561F-E071-4521-88BC-4C9A6F0CB094}" type="pres">
      <dgm:prSet presAssocID="{F5B9D990-9780-4B31-8048-B79936F4D5D0}" presName="conn2-1" presStyleLbl="parChTrans1D2" presStyleIdx="1" presStyleCnt="4"/>
      <dgm:spPr/>
      <dgm:t>
        <a:bodyPr/>
        <a:lstStyle/>
        <a:p>
          <a:endParaRPr lang="es-PE"/>
        </a:p>
      </dgm:t>
    </dgm:pt>
    <dgm:pt modelId="{A5E9D6D0-09F8-43BA-8094-0B7DDB1C3467}" type="pres">
      <dgm:prSet presAssocID="{F5B9D990-9780-4B31-8048-B79936F4D5D0}" presName="connTx" presStyleLbl="parChTrans1D2" presStyleIdx="1" presStyleCnt="4"/>
      <dgm:spPr/>
      <dgm:t>
        <a:bodyPr/>
        <a:lstStyle/>
        <a:p>
          <a:endParaRPr lang="es-PE"/>
        </a:p>
      </dgm:t>
    </dgm:pt>
    <dgm:pt modelId="{7BF1C873-FE5C-46DF-B8BF-6E6B134694BF}" type="pres">
      <dgm:prSet presAssocID="{BFF988E0-EA2D-497F-AF57-73CFCC647934}" presName="root2" presStyleCnt="0"/>
      <dgm:spPr/>
      <dgm:t>
        <a:bodyPr/>
        <a:lstStyle/>
        <a:p>
          <a:endParaRPr lang="es-PE"/>
        </a:p>
      </dgm:t>
    </dgm:pt>
    <dgm:pt modelId="{0C6C44D0-B8D7-4292-AD51-530F02EF0076}" type="pres">
      <dgm:prSet presAssocID="{BFF988E0-EA2D-497F-AF57-73CFCC647934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AB0F9F22-B16B-4BE6-B104-33F744F1C10D}" type="pres">
      <dgm:prSet presAssocID="{BFF988E0-EA2D-497F-AF57-73CFCC647934}" presName="level3hierChild" presStyleCnt="0"/>
      <dgm:spPr/>
      <dgm:t>
        <a:bodyPr/>
        <a:lstStyle/>
        <a:p>
          <a:endParaRPr lang="es-PE"/>
        </a:p>
      </dgm:t>
    </dgm:pt>
    <dgm:pt modelId="{17361CD9-38D0-4243-97FE-CDE4BB76213E}" type="pres">
      <dgm:prSet presAssocID="{4AF93EE2-75B8-401D-9830-CC2B7783FD0B}" presName="conn2-1" presStyleLbl="parChTrans1D2" presStyleIdx="2" presStyleCnt="4"/>
      <dgm:spPr/>
      <dgm:t>
        <a:bodyPr/>
        <a:lstStyle/>
        <a:p>
          <a:endParaRPr lang="es-PE"/>
        </a:p>
      </dgm:t>
    </dgm:pt>
    <dgm:pt modelId="{C46F06FE-0F30-4959-88CD-72D7D3487B0E}" type="pres">
      <dgm:prSet presAssocID="{4AF93EE2-75B8-401D-9830-CC2B7783FD0B}" presName="connTx" presStyleLbl="parChTrans1D2" presStyleIdx="2" presStyleCnt="4"/>
      <dgm:spPr/>
      <dgm:t>
        <a:bodyPr/>
        <a:lstStyle/>
        <a:p>
          <a:endParaRPr lang="es-PE"/>
        </a:p>
      </dgm:t>
    </dgm:pt>
    <dgm:pt modelId="{9019B5C7-A2B2-4BCD-AF44-F10E518602E8}" type="pres">
      <dgm:prSet presAssocID="{C89835AD-CE66-4ACD-B434-E7F418D2451E}" presName="root2" presStyleCnt="0"/>
      <dgm:spPr/>
      <dgm:t>
        <a:bodyPr/>
        <a:lstStyle/>
        <a:p>
          <a:endParaRPr lang="es-PE"/>
        </a:p>
      </dgm:t>
    </dgm:pt>
    <dgm:pt modelId="{EAA779F6-C20A-4244-87FA-81E1A08C42A6}" type="pres">
      <dgm:prSet presAssocID="{C89835AD-CE66-4ACD-B434-E7F418D2451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6F3F5A9C-86EF-41FD-B4B0-E150B4E74C7E}" type="pres">
      <dgm:prSet presAssocID="{C89835AD-CE66-4ACD-B434-E7F418D2451E}" presName="level3hierChild" presStyleCnt="0"/>
      <dgm:spPr/>
      <dgm:t>
        <a:bodyPr/>
        <a:lstStyle/>
        <a:p>
          <a:endParaRPr lang="es-PE"/>
        </a:p>
      </dgm:t>
    </dgm:pt>
    <dgm:pt modelId="{1A1C9EF7-D8E0-4915-BEF3-EC179D90FBB5}" type="pres">
      <dgm:prSet presAssocID="{66E0322A-E00D-4CF6-930C-A153E8B60A80}" presName="conn2-1" presStyleLbl="parChTrans1D2" presStyleIdx="3" presStyleCnt="4"/>
      <dgm:spPr/>
      <dgm:t>
        <a:bodyPr/>
        <a:lstStyle/>
        <a:p>
          <a:endParaRPr lang="es-PE"/>
        </a:p>
      </dgm:t>
    </dgm:pt>
    <dgm:pt modelId="{2B38702C-1651-40B4-8F58-B6A221F74A01}" type="pres">
      <dgm:prSet presAssocID="{66E0322A-E00D-4CF6-930C-A153E8B60A80}" presName="connTx" presStyleLbl="parChTrans1D2" presStyleIdx="3" presStyleCnt="4"/>
      <dgm:spPr/>
      <dgm:t>
        <a:bodyPr/>
        <a:lstStyle/>
        <a:p>
          <a:endParaRPr lang="es-PE"/>
        </a:p>
      </dgm:t>
    </dgm:pt>
    <dgm:pt modelId="{1A46D78F-D9E6-4BF6-8F2F-086EC0E3405F}" type="pres">
      <dgm:prSet presAssocID="{19F639A7-CC37-44A1-8D30-A8B4E3CDAF99}" presName="root2" presStyleCnt="0"/>
      <dgm:spPr/>
      <dgm:t>
        <a:bodyPr/>
        <a:lstStyle/>
        <a:p>
          <a:endParaRPr lang="es-PE"/>
        </a:p>
      </dgm:t>
    </dgm:pt>
    <dgm:pt modelId="{3AC0F363-AAC1-4A5D-A587-4D41C51501E6}" type="pres">
      <dgm:prSet presAssocID="{19F639A7-CC37-44A1-8D30-A8B4E3CDAF99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C39C3D26-A4D7-4143-9F2D-0607023FC65E}" type="pres">
      <dgm:prSet presAssocID="{19F639A7-CC37-44A1-8D30-A8B4E3CDAF99}" presName="level3hierChild" presStyleCnt="0"/>
      <dgm:spPr/>
      <dgm:t>
        <a:bodyPr/>
        <a:lstStyle/>
        <a:p>
          <a:endParaRPr lang="es-PE"/>
        </a:p>
      </dgm:t>
    </dgm:pt>
    <dgm:pt modelId="{E4D23AA9-3158-49F6-AF4E-C723AA8710BA}" type="pres">
      <dgm:prSet presAssocID="{B2EDC873-2EC6-47B2-8A5F-261713636A27}" presName="conn2-1" presStyleLbl="parChTrans1D3" presStyleIdx="0" presStyleCnt="1"/>
      <dgm:spPr/>
      <dgm:t>
        <a:bodyPr/>
        <a:lstStyle/>
        <a:p>
          <a:endParaRPr lang="es-PE"/>
        </a:p>
      </dgm:t>
    </dgm:pt>
    <dgm:pt modelId="{4C3F6215-E144-4FAA-894B-C418D1003E20}" type="pres">
      <dgm:prSet presAssocID="{B2EDC873-2EC6-47B2-8A5F-261713636A27}" presName="connTx" presStyleLbl="parChTrans1D3" presStyleIdx="0" presStyleCnt="1"/>
      <dgm:spPr/>
      <dgm:t>
        <a:bodyPr/>
        <a:lstStyle/>
        <a:p>
          <a:endParaRPr lang="es-PE"/>
        </a:p>
      </dgm:t>
    </dgm:pt>
    <dgm:pt modelId="{BCE3C389-FD62-4BA1-9761-007842E8E664}" type="pres">
      <dgm:prSet presAssocID="{62AAF5F6-476A-4C12-B539-E267DB349CC6}" presName="root2" presStyleCnt="0"/>
      <dgm:spPr/>
      <dgm:t>
        <a:bodyPr/>
        <a:lstStyle/>
        <a:p>
          <a:endParaRPr lang="es-PE"/>
        </a:p>
      </dgm:t>
    </dgm:pt>
    <dgm:pt modelId="{8DDB2ACA-CF0C-4E16-977A-FA53E536C043}" type="pres">
      <dgm:prSet presAssocID="{62AAF5F6-476A-4C12-B539-E267DB349CC6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55109DCC-B284-402D-94A9-31DAD51D4ADF}" type="pres">
      <dgm:prSet presAssocID="{62AAF5F6-476A-4C12-B539-E267DB349CC6}" presName="level3hierChild" presStyleCnt="0"/>
      <dgm:spPr/>
      <dgm:t>
        <a:bodyPr/>
        <a:lstStyle/>
        <a:p>
          <a:endParaRPr lang="es-PE"/>
        </a:p>
      </dgm:t>
    </dgm:pt>
  </dgm:ptLst>
  <dgm:cxnLst>
    <dgm:cxn modelId="{E9F77FEB-C7DE-4AC0-9452-EFCA109D58CE}" srcId="{F6A9705B-E7FC-4FBB-A62D-ACDFDD654F83}" destId="{8B15BC7D-8C32-46DE-B5BA-441BCF27E9B8}" srcOrd="0" destOrd="0" parTransId="{E4ADDEB1-F3C7-4B65-806A-E3820FF42EFE}" sibTransId="{5A24ED73-C38F-44AD-8684-E253377D8C81}"/>
    <dgm:cxn modelId="{38615A2F-D365-4894-B41F-20B8EA6F8C08}" type="presOf" srcId="{F6A9705B-E7FC-4FBB-A62D-ACDFDD654F83}" destId="{12A984E7-125D-40FE-BBC1-401EB6C63B89}" srcOrd="0" destOrd="0" presId="urn:microsoft.com/office/officeart/2008/layout/HorizontalMultiLevelHierarchy"/>
    <dgm:cxn modelId="{1F15A730-1AB0-4494-B739-10CE67363353}" type="presOf" srcId="{E4ADDEB1-F3C7-4B65-806A-E3820FF42EFE}" destId="{EB261280-89C4-4466-A0E0-B8086E4CA47F}" srcOrd="1" destOrd="0" presId="urn:microsoft.com/office/officeart/2008/layout/HorizontalMultiLevelHierarchy"/>
    <dgm:cxn modelId="{13D8A2EA-7AF0-4AD6-84A8-FE7A3854E11C}" srcId="{F049B4DD-A191-464A-9AAD-3597164EB681}" destId="{F6A9705B-E7FC-4FBB-A62D-ACDFDD654F83}" srcOrd="0" destOrd="0" parTransId="{699BE0AC-93C2-4FF0-959A-BF5E43E0C922}" sibTransId="{A21E1BCD-2C67-4298-B35C-9ED0DD0D28E3}"/>
    <dgm:cxn modelId="{7E838596-3284-41EA-ADE0-D9479275F517}" type="presOf" srcId="{BFF988E0-EA2D-497F-AF57-73CFCC647934}" destId="{0C6C44D0-B8D7-4292-AD51-530F02EF0076}" srcOrd="0" destOrd="0" presId="urn:microsoft.com/office/officeart/2008/layout/HorizontalMultiLevelHierarchy"/>
    <dgm:cxn modelId="{51789D88-10D1-4DE0-9DA1-272770B0AB0A}" srcId="{F6A9705B-E7FC-4FBB-A62D-ACDFDD654F83}" destId="{C89835AD-CE66-4ACD-B434-E7F418D2451E}" srcOrd="2" destOrd="0" parTransId="{4AF93EE2-75B8-401D-9830-CC2B7783FD0B}" sibTransId="{C237B614-20CE-49EA-A85C-51A2B43FC7A1}"/>
    <dgm:cxn modelId="{7F35AB7B-635A-4F36-A4E9-B6E2CD526A52}" type="presOf" srcId="{F5B9D990-9780-4B31-8048-B79936F4D5D0}" destId="{950F561F-E071-4521-88BC-4C9A6F0CB094}" srcOrd="0" destOrd="0" presId="urn:microsoft.com/office/officeart/2008/layout/HorizontalMultiLevelHierarchy"/>
    <dgm:cxn modelId="{A101274F-C5E9-4D0A-8B3B-9862FC4E2A39}" type="presOf" srcId="{C89835AD-CE66-4ACD-B434-E7F418D2451E}" destId="{EAA779F6-C20A-4244-87FA-81E1A08C42A6}" srcOrd="0" destOrd="0" presId="urn:microsoft.com/office/officeart/2008/layout/HorizontalMultiLevelHierarchy"/>
    <dgm:cxn modelId="{D3E1E69C-9235-44ED-951A-1FC8B70766F2}" type="presOf" srcId="{F5B9D990-9780-4B31-8048-B79936F4D5D0}" destId="{A5E9D6D0-09F8-43BA-8094-0B7DDB1C3467}" srcOrd="1" destOrd="0" presId="urn:microsoft.com/office/officeart/2008/layout/HorizontalMultiLevelHierarchy"/>
    <dgm:cxn modelId="{2270A39F-A516-4C54-96DF-1B7532DF6451}" type="presOf" srcId="{66E0322A-E00D-4CF6-930C-A153E8B60A80}" destId="{2B38702C-1651-40B4-8F58-B6A221F74A01}" srcOrd="1" destOrd="0" presId="urn:microsoft.com/office/officeart/2008/layout/HorizontalMultiLevelHierarchy"/>
    <dgm:cxn modelId="{781A8BE3-D2C7-44E6-92B4-75DF5A1C379D}" type="presOf" srcId="{4AF93EE2-75B8-401D-9830-CC2B7783FD0B}" destId="{C46F06FE-0F30-4959-88CD-72D7D3487B0E}" srcOrd="1" destOrd="0" presId="urn:microsoft.com/office/officeart/2008/layout/HorizontalMultiLevelHierarchy"/>
    <dgm:cxn modelId="{A7F85670-D18C-4110-9978-587F30AD24AE}" type="presOf" srcId="{B2EDC873-2EC6-47B2-8A5F-261713636A27}" destId="{E4D23AA9-3158-49F6-AF4E-C723AA8710BA}" srcOrd="0" destOrd="0" presId="urn:microsoft.com/office/officeart/2008/layout/HorizontalMultiLevelHierarchy"/>
    <dgm:cxn modelId="{01E1F088-3C4A-48E4-8956-1A7A56B7F441}" type="presOf" srcId="{B2EDC873-2EC6-47B2-8A5F-261713636A27}" destId="{4C3F6215-E144-4FAA-894B-C418D1003E20}" srcOrd="1" destOrd="0" presId="urn:microsoft.com/office/officeart/2008/layout/HorizontalMultiLevelHierarchy"/>
    <dgm:cxn modelId="{0E6A39E1-EDE9-4D09-8D53-775BD259223F}" srcId="{F6A9705B-E7FC-4FBB-A62D-ACDFDD654F83}" destId="{BFF988E0-EA2D-497F-AF57-73CFCC647934}" srcOrd="1" destOrd="0" parTransId="{F5B9D990-9780-4B31-8048-B79936F4D5D0}" sibTransId="{8549E954-EDDA-48EA-BF76-78C361DB3EFA}"/>
    <dgm:cxn modelId="{85421C12-5C1E-4A93-B150-0659EC2BAD5E}" type="presOf" srcId="{66E0322A-E00D-4CF6-930C-A153E8B60A80}" destId="{1A1C9EF7-D8E0-4915-BEF3-EC179D90FBB5}" srcOrd="0" destOrd="0" presId="urn:microsoft.com/office/officeart/2008/layout/HorizontalMultiLevelHierarchy"/>
    <dgm:cxn modelId="{593B80D0-4F28-47C6-B340-985ED627A50B}" type="presOf" srcId="{19F639A7-CC37-44A1-8D30-A8B4E3CDAF99}" destId="{3AC0F363-AAC1-4A5D-A587-4D41C51501E6}" srcOrd="0" destOrd="0" presId="urn:microsoft.com/office/officeart/2008/layout/HorizontalMultiLevelHierarchy"/>
    <dgm:cxn modelId="{69EE76AC-4671-4B99-8A95-3E0B98806421}" type="presOf" srcId="{F049B4DD-A191-464A-9AAD-3597164EB681}" destId="{FFF8A17E-76B7-418F-AD69-7C8F4022FABD}" srcOrd="0" destOrd="0" presId="urn:microsoft.com/office/officeart/2008/layout/HorizontalMultiLevelHierarchy"/>
    <dgm:cxn modelId="{F4832A26-C67C-4626-B346-86B6DA79D1EB}" type="presOf" srcId="{8B15BC7D-8C32-46DE-B5BA-441BCF27E9B8}" destId="{F2E66754-1511-4DDD-9025-C379AAED7685}" srcOrd="0" destOrd="0" presId="urn:microsoft.com/office/officeart/2008/layout/HorizontalMultiLevelHierarchy"/>
    <dgm:cxn modelId="{D72113ED-6DAC-4688-B3F8-2F58DBC75221}" type="presOf" srcId="{62AAF5F6-476A-4C12-B539-E267DB349CC6}" destId="{8DDB2ACA-CF0C-4E16-977A-FA53E536C043}" srcOrd="0" destOrd="0" presId="urn:microsoft.com/office/officeart/2008/layout/HorizontalMultiLevelHierarchy"/>
    <dgm:cxn modelId="{2280E92A-D039-4B5E-A723-D1FE76044D49}" srcId="{19F639A7-CC37-44A1-8D30-A8B4E3CDAF99}" destId="{62AAF5F6-476A-4C12-B539-E267DB349CC6}" srcOrd="0" destOrd="0" parTransId="{B2EDC873-2EC6-47B2-8A5F-261713636A27}" sibTransId="{110E5105-7F30-4200-9E50-7603CE72BB28}"/>
    <dgm:cxn modelId="{B7D552C4-33C9-4758-891B-7E893102BABB}" type="presOf" srcId="{4AF93EE2-75B8-401D-9830-CC2B7783FD0B}" destId="{17361CD9-38D0-4243-97FE-CDE4BB76213E}" srcOrd="0" destOrd="0" presId="urn:microsoft.com/office/officeart/2008/layout/HorizontalMultiLevelHierarchy"/>
    <dgm:cxn modelId="{A8F58B99-C9A9-4C1D-AF85-65130DF8586B}" srcId="{F6A9705B-E7FC-4FBB-A62D-ACDFDD654F83}" destId="{19F639A7-CC37-44A1-8D30-A8B4E3CDAF99}" srcOrd="3" destOrd="0" parTransId="{66E0322A-E00D-4CF6-930C-A153E8B60A80}" sibTransId="{E8563E6C-6306-4690-A7EA-ABAF83C26311}"/>
    <dgm:cxn modelId="{D3724AD2-3296-42D2-9F1A-79FE26558235}" type="presOf" srcId="{E4ADDEB1-F3C7-4B65-806A-E3820FF42EFE}" destId="{412D5457-D486-4646-B1D4-96C873DE5D80}" srcOrd="0" destOrd="0" presId="urn:microsoft.com/office/officeart/2008/layout/HorizontalMultiLevelHierarchy"/>
    <dgm:cxn modelId="{16D56CB9-DC24-43C7-BF6B-1A2BD5FE76FB}" type="presParOf" srcId="{FFF8A17E-76B7-418F-AD69-7C8F4022FABD}" destId="{E1F6A4F4-3725-4382-A3C3-D9DEB09DEDC3}" srcOrd="0" destOrd="0" presId="urn:microsoft.com/office/officeart/2008/layout/HorizontalMultiLevelHierarchy"/>
    <dgm:cxn modelId="{0529CEB0-7D87-4510-8AD8-A9018F398491}" type="presParOf" srcId="{E1F6A4F4-3725-4382-A3C3-D9DEB09DEDC3}" destId="{12A984E7-125D-40FE-BBC1-401EB6C63B89}" srcOrd="0" destOrd="0" presId="urn:microsoft.com/office/officeart/2008/layout/HorizontalMultiLevelHierarchy"/>
    <dgm:cxn modelId="{4D43E13E-96EA-499B-AE62-3A812A72A0A0}" type="presParOf" srcId="{E1F6A4F4-3725-4382-A3C3-D9DEB09DEDC3}" destId="{4844AEB1-C8CA-4072-A24E-335994B186A0}" srcOrd="1" destOrd="0" presId="urn:microsoft.com/office/officeart/2008/layout/HorizontalMultiLevelHierarchy"/>
    <dgm:cxn modelId="{B8603CC0-45CC-4B17-9D66-52209FF6A702}" type="presParOf" srcId="{4844AEB1-C8CA-4072-A24E-335994B186A0}" destId="{412D5457-D486-4646-B1D4-96C873DE5D80}" srcOrd="0" destOrd="0" presId="urn:microsoft.com/office/officeart/2008/layout/HorizontalMultiLevelHierarchy"/>
    <dgm:cxn modelId="{28F0D269-24AC-499D-A695-F2C31949DC68}" type="presParOf" srcId="{412D5457-D486-4646-B1D4-96C873DE5D80}" destId="{EB261280-89C4-4466-A0E0-B8086E4CA47F}" srcOrd="0" destOrd="0" presId="urn:microsoft.com/office/officeart/2008/layout/HorizontalMultiLevelHierarchy"/>
    <dgm:cxn modelId="{79F3DA23-E99E-4236-8F7D-6DB6BFEA3BB4}" type="presParOf" srcId="{4844AEB1-C8CA-4072-A24E-335994B186A0}" destId="{49BA11DB-E186-4462-A968-4B7CDBC2A0E4}" srcOrd="1" destOrd="0" presId="urn:microsoft.com/office/officeart/2008/layout/HorizontalMultiLevelHierarchy"/>
    <dgm:cxn modelId="{43DB8C9F-04DA-478D-9590-1236CA2C2865}" type="presParOf" srcId="{49BA11DB-E186-4462-A968-4B7CDBC2A0E4}" destId="{F2E66754-1511-4DDD-9025-C379AAED7685}" srcOrd="0" destOrd="0" presId="urn:microsoft.com/office/officeart/2008/layout/HorizontalMultiLevelHierarchy"/>
    <dgm:cxn modelId="{945D3969-1C73-4DB4-99EF-5539D0406849}" type="presParOf" srcId="{49BA11DB-E186-4462-A968-4B7CDBC2A0E4}" destId="{D1204385-FFA2-4503-8024-875429E585C1}" srcOrd="1" destOrd="0" presId="urn:microsoft.com/office/officeart/2008/layout/HorizontalMultiLevelHierarchy"/>
    <dgm:cxn modelId="{1A5B4D65-57C9-4843-B2E7-AAA386C1F82A}" type="presParOf" srcId="{4844AEB1-C8CA-4072-A24E-335994B186A0}" destId="{950F561F-E071-4521-88BC-4C9A6F0CB094}" srcOrd="2" destOrd="0" presId="urn:microsoft.com/office/officeart/2008/layout/HorizontalMultiLevelHierarchy"/>
    <dgm:cxn modelId="{3582885C-3A34-4500-9A81-ABF25FFA192C}" type="presParOf" srcId="{950F561F-E071-4521-88BC-4C9A6F0CB094}" destId="{A5E9D6D0-09F8-43BA-8094-0B7DDB1C3467}" srcOrd="0" destOrd="0" presId="urn:microsoft.com/office/officeart/2008/layout/HorizontalMultiLevelHierarchy"/>
    <dgm:cxn modelId="{B8FADAB1-1D3A-4344-9854-AE94253ACE6E}" type="presParOf" srcId="{4844AEB1-C8CA-4072-A24E-335994B186A0}" destId="{7BF1C873-FE5C-46DF-B8BF-6E6B134694BF}" srcOrd="3" destOrd="0" presId="urn:microsoft.com/office/officeart/2008/layout/HorizontalMultiLevelHierarchy"/>
    <dgm:cxn modelId="{932F089E-92F9-4AEC-9151-46A3746069B3}" type="presParOf" srcId="{7BF1C873-FE5C-46DF-B8BF-6E6B134694BF}" destId="{0C6C44D0-B8D7-4292-AD51-530F02EF0076}" srcOrd="0" destOrd="0" presId="urn:microsoft.com/office/officeart/2008/layout/HorizontalMultiLevelHierarchy"/>
    <dgm:cxn modelId="{D54A7D84-9341-4487-8CDF-FBE65A1D2CD2}" type="presParOf" srcId="{7BF1C873-FE5C-46DF-B8BF-6E6B134694BF}" destId="{AB0F9F22-B16B-4BE6-B104-33F744F1C10D}" srcOrd="1" destOrd="0" presId="urn:microsoft.com/office/officeart/2008/layout/HorizontalMultiLevelHierarchy"/>
    <dgm:cxn modelId="{E69F76E3-491D-4367-8D17-5AB8E1946A2F}" type="presParOf" srcId="{4844AEB1-C8CA-4072-A24E-335994B186A0}" destId="{17361CD9-38D0-4243-97FE-CDE4BB76213E}" srcOrd="4" destOrd="0" presId="urn:microsoft.com/office/officeart/2008/layout/HorizontalMultiLevelHierarchy"/>
    <dgm:cxn modelId="{3A9EF1E2-7236-4019-BD45-907AE58ABB2C}" type="presParOf" srcId="{17361CD9-38D0-4243-97FE-CDE4BB76213E}" destId="{C46F06FE-0F30-4959-88CD-72D7D3487B0E}" srcOrd="0" destOrd="0" presId="urn:microsoft.com/office/officeart/2008/layout/HorizontalMultiLevelHierarchy"/>
    <dgm:cxn modelId="{11AAD8B1-DDE0-4C4D-8657-3F5CEE8D7042}" type="presParOf" srcId="{4844AEB1-C8CA-4072-A24E-335994B186A0}" destId="{9019B5C7-A2B2-4BCD-AF44-F10E518602E8}" srcOrd="5" destOrd="0" presId="urn:microsoft.com/office/officeart/2008/layout/HorizontalMultiLevelHierarchy"/>
    <dgm:cxn modelId="{AC0F13D7-44B6-4F24-8F7C-9DF82E336E1D}" type="presParOf" srcId="{9019B5C7-A2B2-4BCD-AF44-F10E518602E8}" destId="{EAA779F6-C20A-4244-87FA-81E1A08C42A6}" srcOrd="0" destOrd="0" presId="urn:microsoft.com/office/officeart/2008/layout/HorizontalMultiLevelHierarchy"/>
    <dgm:cxn modelId="{366B9C65-30CC-4DDE-96DB-CAC16D1CED1E}" type="presParOf" srcId="{9019B5C7-A2B2-4BCD-AF44-F10E518602E8}" destId="{6F3F5A9C-86EF-41FD-B4B0-E150B4E74C7E}" srcOrd="1" destOrd="0" presId="urn:microsoft.com/office/officeart/2008/layout/HorizontalMultiLevelHierarchy"/>
    <dgm:cxn modelId="{2E75E763-AED4-49EF-A4AD-A38B854E8BCA}" type="presParOf" srcId="{4844AEB1-C8CA-4072-A24E-335994B186A0}" destId="{1A1C9EF7-D8E0-4915-BEF3-EC179D90FBB5}" srcOrd="6" destOrd="0" presId="urn:microsoft.com/office/officeart/2008/layout/HorizontalMultiLevelHierarchy"/>
    <dgm:cxn modelId="{DFBB12AF-CAB0-4647-A1A5-DC18E1B28234}" type="presParOf" srcId="{1A1C9EF7-D8E0-4915-BEF3-EC179D90FBB5}" destId="{2B38702C-1651-40B4-8F58-B6A221F74A01}" srcOrd="0" destOrd="0" presId="urn:microsoft.com/office/officeart/2008/layout/HorizontalMultiLevelHierarchy"/>
    <dgm:cxn modelId="{ED76640E-7DA6-4431-A0A6-4976216B4068}" type="presParOf" srcId="{4844AEB1-C8CA-4072-A24E-335994B186A0}" destId="{1A46D78F-D9E6-4BF6-8F2F-086EC0E3405F}" srcOrd="7" destOrd="0" presId="urn:microsoft.com/office/officeart/2008/layout/HorizontalMultiLevelHierarchy"/>
    <dgm:cxn modelId="{BE792277-D752-4D42-8512-1B94D861D456}" type="presParOf" srcId="{1A46D78F-D9E6-4BF6-8F2F-086EC0E3405F}" destId="{3AC0F363-AAC1-4A5D-A587-4D41C51501E6}" srcOrd="0" destOrd="0" presId="urn:microsoft.com/office/officeart/2008/layout/HorizontalMultiLevelHierarchy"/>
    <dgm:cxn modelId="{D6407868-1F0B-48BC-AA39-128033767A89}" type="presParOf" srcId="{1A46D78F-D9E6-4BF6-8F2F-086EC0E3405F}" destId="{C39C3D26-A4D7-4143-9F2D-0607023FC65E}" srcOrd="1" destOrd="0" presId="urn:microsoft.com/office/officeart/2008/layout/HorizontalMultiLevelHierarchy"/>
    <dgm:cxn modelId="{C42B9BD1-A57C-46FE-926C-4E41C1E375B8}" type="presParOf" srcId="{C39C3D26-A4D7-4143-9F2D-0607023FC65E}" destId="{E4D23AA9-3158-49F6-AF4E-C723AA8710BA}" srcOrd="0" destOrd="0" presId="urn:microsoft.com/office/officeart/2008/layout/HorizontalMultiLevelHierarchy"/>
    <dgm:cxn modelId="{8B327A10-4CFC-4D94-B40E-CD4FF15DCE47}" type="presParOf" srcId="{E4D23AA9-3158-49F6-AF4E-C723AA8710BA}" destId="{4C3F6215-E144-4FAA-894B-C418D1003E20}" srcOrd="0" destOrd="0" presId="urn:microsoft.com/office/officeart/2008/layout/HorizontalMultiLevelHierarchy"/>
    <dgm:cxn modelId="{7B167E7C-53ED-4539-9F74-78CAC663D7B7}" type="presParOf" srcId="{C39C3D26-A4D7-4143-9F2D-0607023FC65E}" destId="{BCE3C389-FD62-4BA1-9761-007842E8E664}" srcOrd="1" destOrd="0" presId="urn:microsoft.com/office/officeart/2008/layout/HorizontalMultiLevelHierarchy"/>
    <dgm:cxn modelId="{3A2CB85C-87F3-44A7-9579-EFA8E93C77E6}" type="presParOf" srcId="{BCE3C389-FD62-4BA1-9761-007842E8E664}" destId="{8DDB2ACA-CF0C-4E16-977A-FA53E536C043}" srcOrd="0" destOrd="0" presId="urn:microsoft.com/office/officeart/2008/layout/HorizontalMultiLevelHierarchy"/>
    <dgm:cxn modelId="{D131445A-1A60-4BA5-8371-AF828BB1C44F}" type="presParOf" srcId="{BCE3C389-FD62-4BA1-9761-007842E8E664}" destId="{55109DCC-B284-402D-94A9-31DAD51D4AD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21EF8C-0B5C-4F06-9432-48971E666A2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PE"/>
        </a:p>
      </dgm:t>
    </dgm:pt>
    <dgm:pt modelId="{20012656-F742-4998-B7C6-C5E5EC889F8C}">
      <dgm:prSet phldrT="[Texto]" custT="1"/>
      <dgm:spPr>
        <a:xfrm>
          <a:off x="3349363" y="2139629"/>
          <a:ext cx="3044166" cy="1826499"/>
        </a:xfrm>
        <a:prstGeom prst="rect">
          <a:avLst/>
        </a:prstGeom>
        <a:solidFill>
          <a:srgbClr val="FFC000"/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PE" sz="1600" dirty="0" smtClean="0">
              <a:solidFill>
                <a:sysClr val="windowText" lastClr="000000"/>
              </a:solidFill>
              <a:latin typeface="Calibri" panose="020F0502020204030204" pitchFamily="34" charset="0"/>
              <a:ea typeface="+mn-ea"/>
              <a:cs typeface="+mn-cs"/>
            </a:rPr>
            <a:t>Contribuye a intensificar la relación de cooperación con la OCDE</a:t>
          </a:r>
          <a:endParaRPr lang="es-PE" sz="1600" dirty="0">
            <a:solidFill>
              <a:sysClr val="windowText" lastClr="000000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C08FCE9D-A354-46D4-8A38-2CDFF0DE5F18}" type="parTrans" cxnId="{FDDC029C-8BE6-4DF7-9CFC-0C0CC10E8FC9}">
      <dgm:prSet/>
      <dgm:spPr/>
      <dgm:t>
        <a:bodyPr/>
        <a:lstStyle/>
        <a:p>
          <a:endParaRPr lang="es-PE" sz="1400">
            <a:latin typeface="Calibri" panose="020F0502020204030204" pitchFamily="34" charset="0"/>
          </a:endParaRPr>
        </a:p>
      </dgm:t>
    </dgm:pt>
    <dgm:pt modelId="{940E2ACA-96B8-4543-918A-51E220DB984A}" type="sibTrans" cxnId="{FDDC029C-8BE6-4DF7-9CFC-0C0CC10E8FC9}">
      <dgm:prSet/>
      <dgm:spPr/>
      <dgm:t>
        <a:bodyPr/>
        <a:lstStyle/>
        <a:p>
          <a:endParaRPr lang="es-PE" sz="1400">
            <a:latin typeface="Calibri" panose="020F0502020204030204" pitchFamily="34" charset="0"/>
          </a:endParaRPr>
        </a:p>
      </dgm:t>
    </dgm:pt>
    <dgm:pt modelId="{93964654-CB4F-4BB1-8D32-22872065D598}">
      <dgm:prSet phldrT="[Texto]" custT="1"/>
      <dgm:spPr>
        <a:xfrm>
          <a:off x="780" y="2139629"/>
          <a:ext cx="3044166" cy="1826499"/>
        </a:xfrm>
        <a:prstGeom prst="rect">
          <a:avLst/>
        </a:prstGeom>
        <a:solidFill>
          <a:srgbClr val="A4A4A9">
            <a:hueOff val="0"/>
            <a:satOff val="0"/>
            <a:lumOff val="0"/>
            <a:alphaOff val="0"/>
          </a:srgbClr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PE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Permitirá identificar mejor las fortalezas, debilidades y los retos que afrontamos de cara al proceso de modernización del Estado</a:t>
          </a:r>
          <a:endParaRPr lang="es-PE" sz="16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EBA780A2-8AB8-42B7-A6BB-59E14A066A03}" type="parTrans" cxnId="{E30FB137-0B3D-47FB-8382-34B33D7A32DD}">
      <dgm:prSet/>
      <dgm:spPr/>
      <dgm:t>
        <a:bodyPr/>
        <a:lstStyle/>
        <a:p>
          <a:endParaRPr lang="es-PE"/>
        </a:p>
      </dgm:t>
    </dgm:pt>
    <dgm:pt modelId="{16C736A7-9C0A-43B8-A0F5-CBA087F6FAA5}" type="sibTrans" cxnId="{E30FB137-0B3D-47FB-8382-34B33D7A32DD}">
      <dgm:prSet/>
      <dgm:spPr/>
      <dgm:t>
        <a:bodyPr/>
        <a:lstStyle/>
        <a:p>
          <a:endParaRPr lang="es-PE"/>
        </a:p>
      </dgm:t>
    </dgm:pt>
    <dgm:pt modelId="{C84B6707-F859-472A-96B7-4F4018A44F00}">
      <dgm:prSet phldrT="[Texto]" custT="1"/>
      <dgm:spPr>
        <a:xfrm>
          <a:off x="780" y="8713"/>
          <a:ext cx="3044166" cy="1826499"/>
        </a:xfrm>
        <a:prstGeom prst="rect">
          <a:avLst/>
        </a:prstGeom>
        <a:solidFill>
          <a:srgbClr val="C00000"/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PE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Abarca aspectos para el fortalecimiento institucional, la </a:t>
          </a:r>
          <a:r>
            <a:rPr lang="es-PE" sz="1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modernización de la gestión pública </a:t>
          </a:r>
          <a:r>
            <a:rPr lang="es-PE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 la </a:t>
          </a:r>
          <a:r>
            <a:rPr lang="es-PE" sz="1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mejora de la calidad de los servicios y políticas públicas</a:t>
          </a:r>
          <a:r>
            <a:rPr lang="es-PE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  <a:endParaRPr lang="es-PE" sz="16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3A182807-DF35-4C34-935A-210B9A61B0FD}" type="parTrans" cxnId="{DA335F8E-9568-4EE8-9A7A-303F950E7DB0}">
      <dgm:prSet/>
      <dgm:spPr/>
      <dgm:t>
        <a:bodyPr/>
        <a:lstStyle/>
        <a:p>
          <a:endParaRPr lang="es-PE"/>
        </a:p>
      </dgm:t>
    </dgm:pt>
    <dgm:pt modelId="{D5570ED8-674B-40AA-91B2-8CCFD6F8A064}" type="sibTrans" cxnId="{DA335F8E-9568-4EE8-9A7A-303F950E7DB0}">
      <dgm:prSet/>
      <dgm:spPr/>
      <dgm:t>
        <a:bodyPr/>
        <a:lstStyle/>
        <a:p>
          <a:endParaRPr lang="es-PE"/>
        </a:p>
      </dgm:t>
    </dgm:pt>
    <dgm:pt modelId="{B961DCD6-FF5C-4C48-8525-573E7778FD5E}">
      <dgm:prSet phldrT="[Texto]" custT="1"/>
      <dgm:spPr>
        <a:xfrm>
          <a:off x="3349363" y="8713"/>
          <a:ext cx="3044166" cy="1826499"/>
        </a:xfrm>
        <a:prstGeom prst="rect">
          <a:avLst/>
        </a:prstGeom>
        <a:solidFill>
          <a:srgbClr val="C9BEB8">
            <a:lumMod val="75000"/>
          </a:srgbClr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s-PE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Aborda elementos indispensables para dar sostenibilidad y asegurar un desarrollo económico inclusivo así como para promover la competitividad, </a:t>
          </a:r>
          <a:r>
            <a:rPr lang="es-PE" sz="16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la innovación </a:t>
          </a:r>
          <a:r>
            <a:rPr lang="es-PE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 la diversificación productiva</a:t>
          </a:r>
          <a:endParaRPr lang="es-PE" sz="16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C9E4939E-2DC4-4FD6-A6CB-21A0D3ED5EEC}" type="parTrans" cxnId="{723C0842-5979-4F88-9D34-400967177E2D}">
      <dgm:prSet/>
      <dgm:spPr/>
      <dgm:t>
        <a:bodyPr/>
        <a:lstStyle/>
        <a:p>
          <a:endParaRPr lang="es-PE"/>
        </a:p>
      </dgm:t>
    </dgm:pt>
    <dgm:pt modelId="{CDE7752C-063B-48FA-8C17-6CC708ED4933}" type="sibTrans" cxnId="{723C0842-5979-4F88-9D34-400967177E2D}">
      <dgm:prSet/>
      <dgm:spPr/>
      <dgm:t>
        <a:bodyPr/>
        <a:lstStyle/>
        <a:p>
          <a:endParaRPr lang="es-PE"/>
        </a:p>
      </dgm:t>
    </dgm:pt>
    <dgm:pt modelId="{78321A71-3310-4FD8-B3CE-3518DEC17212}" type="pres">
      <dgm:prSet presAssocID="{9721EF8C-0B5C-4F06-9432-48971E666A2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B413D9BE-85D8-4CC0-B913-1C52475D08CA}" type="pres">
      <dgm:prSet presAssocID="{C84B6707-F859-472A-96B7-4F4018A44F00}" presName="node" presStyleLbl="node1" presStyleIdx="0" presStyleCnt="4" custLinFactNeighborX="2145" custLinFactNeighborY="214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130321D-D9F3-4908-B69B-35BAEC89EFCD}" type="pres">
      <dgm:prSet presAssocID="{D5570ED8-674B-40AA-91B2-8CCFD6F8A064}" presName="sibTrans" presStyleCnt="0"/>
      <dgm:spPr/>
    </dgm:pt>
    <dgm:pt modelId="{7720C703-0D01-42A2-9E52-73D4F3B604DE}" type="pres">
      <dgm:prSet presAssocID="{B961DCD6-FF5C-4C48-8525-573E7778FD5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E89EBDF-E814-401D-912F-A84ECBBF8B7C}" type="pres">
      <dgm:prSet presAssocID="{CDE7752C-063B-48FA-8C17-6CC708ED4933}" presName="sibTrans" presStyleCnt="0"/>
      <dgm:spPr/>
    </dgm:pt>
    <dgm:pt modelId="{1BDDF7E2-B9AC-42FA-B2DD-3D22419EEE63}" type="pres">
      <dgm:prSet presAssocID="{93964654-CB4F-4BB1-8D32-22872065D59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E10013D-5659-44E6-9CA6-C7D37F18CA26}" type="pres">
      <dgm:prSet presAssocID="{16C736A7-9C0A-43B8-A0F5-CBA087F6FAA5}" presName="sibTrans" presStyleCnt="0"/>
      <dgm:spPr/>
    </dgm:pt>
    <dgm:pt modelId="{FFFB9ED6-08BD-4919-AB2C-DAD213856675}" type="pres">
      <dgm:prSet presAssocID="{20012656-F742-4998-B7C6-C5E5EC889F8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FDDC029C-8BE6-4DF7-9CFC-0C0CC10E8FC9}" srcId="{9721EF8C-0B5C-4F06-9432-48971E666A2E}" destId="{20012656-F742-4998-B7C6-C5E5EC889F8C}" srcOrd="3" destOrd="0" parTransId="{C08FCE9D-A354-46D4-8A38-2CDFF0DE5F18}" sibTransId="{940E2ACA-96B8-4543-918A-51E220DB984A}"/>
    <dgm:cxn modelId="{723C0842-5979-4F88-9D34-400967177E2D}" srcId="{9721EF8C-0B5C-4F06-9432-48971E666A2E}" destId="{B961DCD6-FF5C-4C48-8525-573E7778FD5E}" srcOrd="1" destOrd="0" parTransId="{C9E4939E-2DC4-4FD6-A6CB-21A0D3ED5EEC}" sibTransId="{CDE7752C-063B-48FA-8C17-6CC708ED4933}"/>
    <dgm:cxn modelId="{FC77CF4E-880B-45A8-ADF6-9015A492D132}" type="presOf" srcId="{93964654-CB4F-4BB1-8D32-22872065D598}" destId="{1BDDF7E2-B9AC-42FA-B2DD-3D22419EEE63}" srcOrd="0" destOrd="0" presId="urn:microsoft.com/office/officeart/2005/8/layout/default"/>
    <dgm:cxn modelId="{6C22842C-3825-4B70-900D-4DFC51BFD677}" type="presOf" srcId="{C84B6707-F859-472A-96B7-4F4018A44F00}" destId="{B413D9BE-85D8-4CC0-B913-1C52475D08CA}" srcOrd="0" destOrd="0" presId="urn:microsoft.com/office/officeart/2005/8/layout/default"/>
    <dgm:cxn modelId="{EDEA4CFA-703A-4A9B-A3CC-4AD4E232C239}" type="presOf" srcId="{20012656-F742-4998-B7C6-C5E5EC889F8C}" destId="{FFFB9ED6-08BD-4919-AB2C-DAD213856675}" srcOrd="0" destOrd="0" presId="urn:microsoft.com/office/officeart/2005/8/layout/default"/>
    <dgm:cxn modelId="{394D30B9-B494-4FC2-B184-A41669F430FE}" type="presOf" srcId="{B961DCD6-FF5C-4C48-8525-573E7778FD5E}" destId="{7720C703-0D01-42A2-9E52-73D4F3B604DE}" srcOrd="0" destOrd="0" presId="urn:microsoft.com/office/officeart/2005/8/layout/default"/>
    <dgm:cxn modelId="{DA335F8E-9568-4EE8-9A7A-303F950E7DB0}" srcId="{9721EF8C-0B5C-4F06-9432-48971E666A2E}" destId="{C84B6707-F859-472A-96B7-4F4018A44F00}" srcOrd="0" destOrd="0" parTransId="{3A182807-DF35-4C34-935A-210B9A61B0FD}" sibTransId="{D5570ED8-674B-40AA-91B2-8CCFD6F8A064}"/>
    <dgm:cxn modelId="{E30FB137-0B3D-47FB-8382-34B33D7A32DD}" srcId="{9721EF8C-0B5C-4F06-9432-48971E666A2E}" destId="{93964654-CB4F-4BB1-8D32-22872065D598}" srcOrd="2" destOrd="0" parTransId="{EBA780A2-8AB8-42B7-A6BB-59E14A066A03}" sibTransId="{16C736A7-9C0A-43B8-A0F5-CBA087F6FAA5}"/>
    <dgm:cxn modelId="{DAF9E0DA-15FE-4389-8634-CE8E5E154375}" type="presOf" srcId="{9721EF8C-0B5C-4F06-9432-48971E666A2E}" destId="{78321A71-3310-4FD8-B3CE-3518DEC17212}" srcOrd="0" destOrd="0" presId="urn:microsoft.com/office/officeart/2005/8/layout/default"/>
    <dgm:cxn modelId="{0A6064CA-8DA6-4193-8CE1-DBFFCD16360A}" type="presParOf" srcId="{78321A71-3310-4FD8-B3CE-3518DEC17212}" destId="{B413D9BE-85D8-4CC0-B913-1C52475D08CA}" srcOrd="0" destOrd="0" presId="urn:microsoft.com/office/officeart/2005/8/layout/default"/>
    <dgm:cxn modelId="{0CB4C46C-B1EF-4101-81B4-5A5AAA6FC2DC}" type="presParOf" srcId="{78321A71-3310-4FD8-B3CE-3518DEC17212}" destId="{0130321D-D9F3-4908-B69B-35BAEC89EFCD}" srcOrd="1" destOrd="0" presId="urn:microsoft.com/office/officeart/2005/8/layout/default"/>
    <dgm:cxn modelId="{7246C908-46A7-4D5A-8408-5ADF1E127DFE}" type="presParOf" srcId="{78321A71-3310-4FD8-B3CE-3518DEC17212}" destId="{7720C703-0D01-42A2-9E52-73D4F3B604DE}" srcOrd="2" destOrd="0" presId="urn:microsoft.com/office/officeart/2005/8/layout/default"/>
    <dgm:cxn modelId="{574DE864-98DC-44B2-9E79-92FA988EF0C5}" type="presParOf" srcId="{78321A71-3310-4FD8-B3CE-3518DEC17212}" destId="{2E89EBDF-E814-401D-912F-A84ECBBF8B7C}" srcOrd="3" destOrd="0" presId="urn:microsoft.com/office/officeart/2005/8/layout/default"/>
    <dgm:cxn modelId="{5743F1E6-5A5F-4708-95DA-55BB643EB4E5}" type="presParOf" srcId="{78321A71-3310-4FD8-B3CE-3518DEC17212}" destId="{1BDDF7E2-B9AC-42FA-B2DD-3D22419EEE63}" srcOrd="4" destOrd="0" presId="urn:microsoft.com/office/officeart/2005/8/layout/default"/>
    <dgm:cxn modelId="{94CE7AE2-FEE2-4D24-B516-4144EEA56D55}" type="presParOf" srcId="{78321A71-3310-4FD8-B3CE-3518DEC17212}" destId="{5E10013D-5659-44E6-9CA6-C7D37F18CA26}" srcOrd="5" destOrd="0" presId="urn:microsoft.com/office/officeart/2005/8/layout/default"/>
    <dgm:cxn modelId="{B3704A7F-3119-42A0-8A4D-F3A8790C6233}" type="presParOf" srcId="{78321A71-3310-4FD8-B3CE-3518DEC17212}" destId="{FFFB9ED6-08BD-4919-AB2C-DAD21385667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5DC47-C5ED-4836-8A0B-7B746381329F}">
      <dsp:nvSpPr>
        <dsp:cNvPr id="0" name=""/>
        <dsp:cNvSpPr/>
      </dsp:nvSpPr>
      <dsp:spPr>
        <a:xfrm>
          <a:off x="8" y="-13894"/>
          <a:ext cx="2922979" cy="488010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kern="1200" dirty="0" smtClean="0">
              <a:solidFill>
                <a:schemeClr val="tx1"/>
              </a:solidFill>
            </a:rPr>
            <a:t>TRANSPARENCIA</a:t>
          </a:r>
          <a:endParaRPr lang="es-PE" sz="2800" b="1" kern="1200" dirty="0">
            <a:solidFill>
              <a:schemeClr val="tx1"/>
            </a:solidFill>
          </a:endParaRPr>
        </a:p>
      </dsp:txBody>
      <dsp:txXfrm>
        <a:off x="8" y="1938146"/>
        <a:ext cx="2922979" cy="1952040"/>
      </dsp:txXfrm>
    </dsp:sp>
    <dsp:sp modelId="{7C273E93-446A-45EC-B4E1-A27BF8B44104}">
      <dsp:nvSpPr>
        <dsp:cNvPr id="0" name=""/>
        <dsp:cNvSpPr/>
      </dsp:nvSpPr>
      <dsp:spPr>
        <a:xfrm>
          <a:off x="716939" y="317832"/>
          <a:ext cx="1625073" cy="162507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92FAC-9653-431B-850E-065013C366DE}">
      <dsp:nvSpPr>
        <dsp:cNvPr id="0" name=""/>
        <dsp:cNvSpPr/>
      </dsp:nvSpPr>
      <dsp:spPr>
        <a:xfrm>
          <a:off x="6025096" y="0"/>
          <a:ext cx="2922979" cy="488010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500" b="1" kern="1200" dirty="0" smtClean="0">
              <a:solidFill>
                <a:schemeClr val="tx1"/>
              </a:solidFill>
            </a:rPr>
            <a:t>COLABORACIÓN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kern="1200" dirty="0" smtClean="0">
              <a:solidFill>
                <a:schemeClr val="tx1"/>
              </a:solidFill>
            </a:rPr>
            <a:t>Promueve: inversión privada, asociación público-privado, etc.</a:t>
          </a:r>
          <a:endParaRPr lang="es-PE" sz="2000" b="1" kern="1200" dirty="0">
            <a:solidFill>
              <a:schemeClr val="tx1"/>
            </a:solidFill>
          </a:endParaRPr>
        </a:p>
      </dsp:txBody>
      <dsp:txXfrm>
        <a:off x="6025096" y="1952040"/>
        <a:ext cx="2922979" cy="1952040"/>
      </dsp:txXfrm>
    </dsp:sp>
    <dsp:sp modelId="{C8179B96-353F-4C0D-AF26-C3C7DE1DE400}">
      <dsp:nvSpPr>
        <dsp:cNvPr id="0" name=""/>
        <dsp:cNvSpPr/>
      </dsp:nvSpPr>
      <dsp:spPr>
        <a:xfrm>
          <a:off x="6434705" y="317832"/>
          <a:ext cx="1625073" cy="162507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39693-FFDB-4987-B52F-6E195F39BDB4}">
      <dsp:nvSpPr>
        <dsp:cNvPr id="0" name=""/>
        <dsp:cNvSpPr/>
      </dsp:nvSpPr>
      <dsp:spPr>
        <a:xfrm>
          <a:off x="3017780" y="-13894"/>
          <a:ext cx="2922979" cy="488010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kern="1200" dirty="0" smtClean="0">
              <a:solidFill>
                <a:schemeClr val="tx1"/>
              </a:solidFill>
            </a:rPr>
            <a:t>PARTICIPACIÓN</a:t>
          </a:r>
          <a:endParaRPr lang="es-PE" sz="2800" b="1" kern="1200" dirty="0">
            <a:solidFill>
              <a:schemeClr val="tx1"/>
            </a:solidFill>
          </a:endParaRPr>
        </a:p>
      </dsp:txBody>
      <dsp:txXfrm>
        <a:off x="3017780" y="1938146"/>
        <a:ext cx="2922979" cy="1952040"/>
      </dsp:txXfrm>
    </dsp:sp>
    <dsp:sp modelId="{0849D312-1663-4E32-AF2A-3CC3955040CB}">
      <dsp:nvSpPr>
        <dsp:cNvPr id="0" name=""/>
        <dsp:cNvSpPr/>
      </dsp:nvSpPr>
      <dsp:spPr>
        <a:xfrm>
          <a:off x="3973459" y="361498"/>
          <a:ext cx="1625073" cy="162507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5DD883-FBD7-4AB7-B545-D9843475C6D7}">
      <dsp:nvSpPr>
        <dsp:cNvPr id="0" name=""/>
        <dsp:cNvSpPr/>
      </dsp:nvSpPr>
      <dsp:spPr>
        <a:xfrm>
          <a:off x="407810" y="3590605"/>
          <a:ext cx="7905904" cy="1275602"/>
        </a:xfrm>
        <a:prstGeom prst="leftRightArrow">
          <a:avLst/>
        </a:prstGeom>
        <a:solidFill>
          <a:schemeClr val="bg1">
            <a:lumMod val="95000"/>
          </a:schemeClr>
        </a:solidFill>
        <a:ln w="381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13D9BE-85D8-4CC0-B913-1C52475D08CA}">
      <dsp:nvSpPr>
        <dsp:cNvPr id="0" name=""/>
        <dsp:cNvSpPr/>
      </dsp:nvSpPr>
      <dsp:spPr>
        <a:xfrm>
          <a:off x="177766" y="43096"/>
          <a:ext cx="3229304" cy="1937582"/>
        </a:xfrm>
        <a:prstGeom prst="rect">
          <a:avLst/>
        </a:prstGeom>
        <a:solidFill>
          <a:srgbClr val="C00000"/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Abarca aspectos para el fortalecimiento institucional, la </a:t>
          </a:r>
          <a:r>
            <a:rPr lang="es-PE" sz="1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modernización de la gestión pública </a:t>
          </a:r>
          <a:r>
            <a:rPr lang="es-PE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 la </a:t>
          </a:r>
          <a:r>
            <a:rPr lang="es-PE" sz="1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mejora de la calidad de los servicios y políticas públicas</a:t>
          </a:r>
          <a:r>
            <a:rPr lang="es-PE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  <a:endParaRPr lang="es-PE" sz="1600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177766" y="43096"/>
        <a:ext cx="3229304" cy="1937582"/>
      </dsp:txXfrm>
    </dsp:sp>
    <dsp:sp modelId="{7720C703-0D01-42A2-9E52-73D4F3B604DE}">
      <dsp:nvSpPr>
        <dsp:cNvPr id="0" name=""/>
        <dsp:cNvSpPr/>
      </dsp:nvSpPr>
      <dsp:spPr>
        <a:xfrm>
          <a:off x="3660732" y="1535"/>
          <a:ext cx="3229304" cy="1937582"/>
        </a:xfrm>
        <a:prstGeom prst="rect">
          <a:avLst/>
        </a:prstGeom>
        <a:solidFill>
          <a:srgbClr val="C9BEB8">
            <a:lumMod val="75000"/>
          </a:srgbClr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Aborda elementos indispensables para dar sostenibilidad y asegurar un desarrollo económico inclusivo así como para promover la competitividad, </a:t>
          </a:r>
          <a:r>
            <a:rPr lang="es-PE" sz="16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la innovación </a:t>
          </a:r>
          <a:r>
            <a:rPr lang="es-PE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 la diversificación productiva</a:t>
          </a:r>
          <a:endParaRPr lang="es-PE" sz="1600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3660732" y="1535"/>
        <a:ext cx="3229304" cy="1937582"/>
      </dsp:txXfrm>
    </dsp:sp>
    <dsp:sp modelId="{1BDDF7E2-B9AC-42FA-B2DD-3D22419EEE63}">
      <dsp:nvSpPr>
        <dsp:cNvPr id="0" name=""/>
        <dsp:cNvSpPr/>
      </dsp:nvSpPr>
      <dsp:spPr>
        <a:xfrm>
          <a:off x="108497" y="2262048"/>
          <a:ext cx="3229304" cy="1937582"/>
        </a:xfrm>
        <a:prstGeom prst="rect">
          <a:avLst/>
        </a:prstGeom>
        <a:solidFill>
          <a:srgbClr val="A4A4A9">
            <a:hueOff val="0"/>
            <a:satOff val="0"/>
            <a:lumOff val="0"/>
            <a:alphaOff val="0"/>
          </a:srgbClr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Permitirá identificar mejor las fortalezas, debilidades y los retos que afrontamos de cara al proceso de modernización del Estado</a:t>
          </a:r>
          <a:endParaRPr lang="es-PE" sz="1600" kern="1200" dirty="0">
            <a:solidFill>
              <a:sysClr val="window" lastClr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108497" y="2262048"/>
        <a:ext cx="3229304" cy="1937582"/>
      </dsp:txXfrm>
    </dsp:sp>
    <dsp:sp modelId="{FFFB9ED6-08BD-4919-AB2C-DAD213856675}">
      <dsp:nvSpPr>
        <dsp:cNvPr id="0" name=""/>
        <dsp:cNvSpPr/>
      </dsp:nvSpPr>
      <dsp:spPr>
        <a:xfrm>
          <a:off x="3660732" y="2262048"/>
          <a:ext cx="3229304" cy="1937582"/>
        </a:xfrm>
        <a:prstGeom prst="rect">
          <a:avLst/>
        </a:prstGeom>
        <a:solidFill>
          <a:srgbClr val="FFC000"/>
        </a:solidFill>
        <a:ln w="2642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600" kern="1200" dirty="0" smtClean="0">
              <a:solidFill>
                <a:sysClr val="windowText" lastClr="000000"/>
              </a:solidFill>
              <a:latin typeface="Calibri" panose="020F0502020204030204" pitchFamily="34" charset="0"/>
              <a:ea typeface="+mn-ea"/>
              <a:cs typeface="+mn-cs"/>
            </a:rPr>
            <a:t>Contribuye a intensificar la relación de cooperación con la OCDE</a:t>
          </a:r>
          <a:endParaRPr lang="es-PE" sz="1600" kern="1200" dirty="0">
            <a:solidFill>
              <a:sysClr val="windowText" lastClr="000000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3660732" y="2262048"/>
        <a:ext cx="3229304" cy="19375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C2326-4086-4507-82D1-1704D77441DB}" type="datetimeFigureOut">
              <a:rPr lang="es-PE" smtClean="0"/>
              <a:t>23/05/2016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4B60F-35BF-4F81-B9EB-EDD6C5F3D5D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90564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352D0-1E44-42E0-968B-B5F62C6C8132}" type="datetimeFigureOut">
              <a:rPr lang="es-PE" smtClean="0"/>
              <a:t>23/05/2016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3BC21-4413-4F60-8D6F-8BC6B9D607A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467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IMERA HOJA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032566" y="1030778"/>
            <a:ext cx="4314883" cy="3531697"/>
          </a:xfrm>
        </p:spPr>
        <p:txBody>
          <a:bodyPr anchor="b">
            <a:noAutofit/>
          </a:bodyPr>
          <a:lstStyle>
            <a:lvl1pPr>
              <a:defRPr sz="2000"/>
            </a:lvl1pPr>
          </a:lstStyle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/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Encabezado o 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texto principal 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de llamada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-autor-</a:t>
            </a:r>
            <a:b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(tipografía Miriam)</a:t>
            </a:r>
            <a:endParaRPr lang="es-ES" sz="2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032566" y="4589463"/>
            <a:ext cx="4314884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 – Hoja 1</a:t>
            </a:r>
          </a:p>
        </p:txBody>
      </p:sp>
      <p:sp>
        <p:nvSpPr>
          <p:cNvPr id="7" name="Rectángulo 6"/>
          <p:cNvSpPr/>
          <p:nvPr/>
        </p:nvSpPr>
        <p:spPr>
          <a:xfrm>
            <a:off x="0" y="0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8" b="-578"/>
          <a:stretch/>
        </p:blipFill>
        <p:spPr>
          <a:xfrm>
            <a:off x="9759820" y="5601612"/>
            <a:ext cx="2155963" cy="12028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7" y="5766486"/>
            <a:ext cx="2931922" cy="71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25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9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8385FA5-905C-42C2-A7B6-A1EB21F02909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10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11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EDF771F-92F8-40C6-8F17-4427E71F221B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9299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5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6E3BD84-3363-4CCD-B512-2F7681E6409E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6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688B150-4391-4EC3-9AA4-EB9AF88731C7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36491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FCC572-48B0-4FB0-AEA8-745B858B2C65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5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6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D208AAE-2A1E-4DB9-ABD5-77D186CA6261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76636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4485A8A-1D89-4CBB-8D86-BB2F2E397F6C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8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9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9017A42-D316-4C57-96FD-F1D2945A4DAD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53094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PE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324B3A5-9702-4388-A755-049E86F9101A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8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9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0E609A6-3887-4217-AE7F-D2D7F7DC402C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86316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B1AA397-CBC3-48D1-8902-F30A2EAC01B6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636EAD0-48A1-4A19-AF44-37D46168B0E7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90515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C1759B4-B7EC-4743-A51F-4E0D39E16C4C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07444F-01A2-43C7-A0E8-9AC4DFCBD85F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75338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RCERA HOJA A + (3,4,5,...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8518" y="79375"/>
            <a:ext cx="1367367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85" y="146050"/>
            <a:ext cx="17399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0" y="12700"/>
            <a:ext cx="12192000" cy="13335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 sz="405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160676"/>
            <a:ext cx="10515600" cy="1325563"/>
          </a:xfrm>
        </p:spPr>
        <p:txBody>
          <a:bodyPr/>
          <a:lstStyle>
            <a:lvl1pPr>
              <a:defRPr sz="33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90914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JA DE CIERRE (F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67" y="188913"/>
            <a:ext cx="2931584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285" y="50800"/>
            <a:ext cx="2154767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0" y="6365875"/>
            <a:ext cx="12192000" cy="477838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 sz="1800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060923"/>
            <a:ext cx="105156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/>
          </p:nvPr>
        </p:nvSpPr>
        <p:spPr>
          <a:xfrm>
            <a:off x="7010402" y="3878263"/>
            <a:ext cx="4919663" cy="1568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</p:txBody>
      </p:sp>
    </p:spTree>
    <p:extLst>
      <p:ext uri="{BB962C8B-B14F-4D97-AF65-F5344CB8AC3E}">
        <p14:creationId xmlns:p14="http://schemas.microsoft.com/office/powerpoint/2010/main" val="1620934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22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GUNDA HOJA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/>
            </a:lvl1pPr>
          </a:lstStyle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Título</a:t>
            </a:r>
            <a:b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</a:br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(Hoja 2) 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90" y="50430"/>
            <a:ext cx="2153945" cy="12017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1" y="189470"/>
            <a:ext cx="2931922" cy="71669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6380205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74021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96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616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329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002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974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649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0323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47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169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9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RCERA HOJA A + (3,4,5,...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2160674"/>
            <a:ext cx="10515600" cy="1325563"/>
          </a:xfrm>
        </p:spPr>
        <p:txBody>
          <a:bodyPr/>
          <a:lstStyle>
            <a:lvl1pPr>
              <a:defRPr sz="4400" baseline="0"/>
            </a:lvl1pPr>
          </a:lstStyle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iriam" panose="020B0502050101010101" pitchFamily="34" charset="-79"/>
                <a:cs typeface="Miriam" panose="020B0502050101010101" pitchFamily="34" charset="-79"/>
              </a:rPr>
              <a:t>Página interior 1,2,3 (Hoja 1,2,3..)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352" y="79353"/>
            <a:ext cx="1367276" cy="7628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9" y="146351"/>
            <a:ext cx="1740980" cy="42557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0" y="12356"/>
            <a:ext cx="12192000" cy="1339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5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iriam" panose="020B0502050101010101" pitchFamily="34" charset="-79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876092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0DA80-F4E8-41A3-B96D-92438AAA4EE6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36641-FC51-4180-871D-9DC883F38C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54499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82F2-73F3-45D4-886A-638229500F08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4C5B-AA80-446A-8294-8FB102BB3A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61563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15952-DBC1-47CC-8ABC-94DE528029E7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97DE-78CF-4B65-86A6-3E7197F3C4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91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EABF4-602A-4773-8458-5B47D275470B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392FB-2C64-4939-990D-849B6A7392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22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EBEA9-ECB3-4DFC-8EBE-036DED28F9AD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C6E2B-EDB5-4F51-ACFA-276C48E8DC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63343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C3B13-0387-4D72-AF68-C6874D3EB85C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18770-AE8C-44ED-BD68-E223D5F3B6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22309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BD318-C21A-413B-AE44-61C639FA194B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D3011-6B60-4C67-9DF0-46A5323CDC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79543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3EBF7-D0A2-40DE-B934-21E52A551B12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4B4F0-1171-4B1E-B6EB-9A1D02DC19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22940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65C90-01F5-4F8B-9723-733F840F633F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C8FB-2119-4DE3-9D9B-41222B2FD9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1923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01557-5682-426D-BF78-1825172D5CC9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EA53-90A4-4CFF-915A-41F082FE7A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737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JA DE CIERRE (F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2060921"/>
            <a:ext cx="105156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" dirty="0" smtClean="0"/>
              <a:t>Haga clic para modificar el estilo de título del patrón (Gracias) – Hoja de Cierre</a:t>
            </a:r>
            <a:endParaRPr lang="es-PE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1" y="189470"/>
            <a:ext cx="2931922" cy="71669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590" y="50430"/>
            <a:ext cx="2153945" cy="1201721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0" y="6365849"/>
            <a:ext cx="12192000" cy="47779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7010400" y="3878263"/>
            <a:ext cx="4919663" cy="1568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</a:lstStyle>
          <a:p>
            <a:pPr lvl="0"/>
            <a:r>
              <a:rPr lang="es-ES" dirty="0" smtClean="0"/>
              <a:t>Haga clic (opcional) Email aaa@pcm.gob.pe www.sgp.pcm.Gob.pe</a:t>
            </a:r>
          </a:p>
          <a:p>
            <a:pPr lvl="1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265227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461EC-E2DB-4C2B-AF6B-EF18E3A3DBC4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733EC-AB22-4CAE-86F1-9E8D819AB5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0316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60855-FD41-499E-A090-744DC27CE75A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CBAE-1243-4A3A-8F80-942DD039BD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13541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502" y="2580"/>
            <a:ext cx="1572684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" y="44624"/>
            <a:ext cx="2015067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489124"/>
            <a:ext cx="10972800" cy="928514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E999F-E228-4681-B4B2-0BDE083CC4CA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1A00-894C-4952-98DB-AD82D7D40E5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42305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5B394-5EA4-4E6B-8717-71E16D97BDE3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145DB-6DD0-48F0-A5FF-C38A585E8D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25057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6EB07-EE4E-4983-B5D0-1349F2E550D4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3AC51-CC2F-4029-9E30-B8DE8FFBD99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50176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2DA23-E5E4-45A7-82B6-BCDE4152BFE8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162C-3059-40E8-A05D-FE98A2A6FD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76368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A118B-2447-44B8-A0F7-435FD39EEB8A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52E97-2043-4D0C-BCD0-8EF359AA80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5070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A7448-9F1D-461D-82D0-CC7D00A893C0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66836-D0BA-4463-8FF1-7A9E5AC113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02629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34B5B-5809-4406-83BF-F08A521CA793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E1030-DF61-453E-BB2A-35CCB5E6E6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92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BF347-EB28-40BE-BE66-2E09218801D3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203BB-68E8-4432-95A7-333A236B5C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049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82F2-73F3-45D4-886A-638229500F08}" type="datetimeFigureOut">
              <a:rPr lang="es-ES"/>
              <a:pPr>
                <a:defRPr/>
              </a:pPr>
              <a:t>23/05/2016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4C5B-AA80-446A-8294-8FB102BB3A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90969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A391-A65E-4F28-A96E-D4CB842E837A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80444-8161-43F4-A099-D46383B258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96556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D40BE-07BD-4AE5-B42E-58721FD24924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3F13-E8D3-4F27-BBE8-F6132DF155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361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28625"/>
            <a:ext cx="655320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P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72E2AD-CD26-4CD4-B99D-A31C05AB88E8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B102768-1CBA-4FFE-AB51-CCA52ACE9393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9237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8C804B4-06CA-4DAC-9CD9-FC39FBA28FC6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7FB6915-52D9-4A4D-A185-1B14BC2FC93A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4842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E4D1CE9-CB98-4077-B5B5-ED044A94BA85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CFDCD9-295D-47A4-A10B-34860F581FCB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2046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7" y="422275"/>
            <a:ext cx="250613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1625"/>
            <a:ext cx="1881717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18F2B5C-D048-4955-91EB-1B0575190124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8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9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6F21513-0100-4AB2-90A6-5E5CF41409CC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88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DEF0-B4D4-4D33-8740-CDAE07BF08F2}" type="datetimeFigureOut">
              <a:rPr lang="es-PE" smtClean="0"/>
              <a:t>23/05/2016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1461-B78B-4316-81F0-12873D13BCA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5917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PE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F9289D6B-C981-4CE1-9B50-A4565ECC46F2}" type="datetimeFigureOut">
              <a:rPr lang="es-PE"/>
              <a:pPr>
                <a:defRPr/>
              </a:pPr>
              <a:t>23/05/2016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50A8CB0A-CB6A-4D2E-9EFD-343DE635E97D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5245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3EEB6E3-F38C-4C2F-BDFB-C4B72E2017D0}" type="datetimeFigureOut">
              <a:rPr lang="en-US" smtClean="0"/>
              <a:pPr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B5E793A-EA24-4A88-88CC-58B94979089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3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 smtClean="0"/>
              <a:t>Haga clic para modificar el estilo de texto del patrón</a:t>
            </a:r>
          </a:p>
          <a:p>
            <a:pPr lvl="1"/>
            <a:r>
              <a:rPr lang="es-ES" altLang="es-PE" smtClean="0"/>
              <a:t>Segundo nivel</a:t>
            </a:r>
          </a:p>
          <a:p>
            <a:pPr lvl="2"/>
            <a:r>
              <a:rPr lang="es-ES" altLang="es-PE" smtClean="0"/>
              <a:t>Tercer nivel</a:t>
            </a:r>
          </a:p>
          <a:p>
            <a:pPr lvl="3"/>
            <a:r>
              <a:rPr lang="es-ES" altLang="es-PE" smtClean="0"/>
              <a:t>Cuarto nivel</a:t>
            </a:r>
          </a:p>
          <a:p>
            <a:pPr lvl="4"/>
            <a:r>
              <a:rPr lang="es-ES" altLang="es-PE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2CA22F-D181-4214-BCEC-4BBC98D864F1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C96A8-47B5-413F-B88E-357FC5B9A9AD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18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 smtClean="0"/>
              <a:t>Haga clic para modificar el estilo de texto del patrón</a:t>
            </a:r>
          </a:p>
          <a:p>
            <a:pPr lvl="1"/>
            <a:r>
              <a:rPr lang="es-ES" altLang="es-PE" smtClean="0"/>
              <a:t>Segundo nivel</a:t>
            </a:r>
          </a:p>
          <a:p>
            <a:pPr lvl="2"/>
            <a:r>
              <a:rPr lang="es-ES" altLang="es-PE" smtClean="0"/>
              <a:t>Tercer nivel</a:t>
            </a:r>
          </a:p>
          <a:p>
            <a:pPr lvl="3"/>
            <a:r>
              <a:rPr lang="es-ES" altLang="es-PE" smtClean="0"/>
              <a:t>Cuarto nivel</a:t>
            </a:r>
          </a:p>
          <a:p>
            <a:pPr lvl="4"/>
            <a:r>
              <a:rPr lang="es-ES" altLang="es-PE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D9B201-321A-4B9B-97B0-9DDEC1ACDDA2}" type="datetimeFigureOut">
              <a:rPr lang="es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23/05/2016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BD5391-270B-4ADF-B2A2-F4C4AF227F96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109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gp.pcm.gob.pe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92"/>
          <a:stretch/>
        </p:blipFill>
        <p:spPr bwMode="auto">
          <a:xfrm>
            <a:off x="224287" y="5444836"/>
            <a:ext cx="11783683" cy="234221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 descr="C:\Users\bormea\AppData\Local\Microsoft\Windows\Temporary Internet Files\Content.Outlook\5L97TKPP\Logo Cooperación GIZ CMYK implementada por GI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875" y="4680926"/>
            <a:ext cx="1851666" cy="646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C:\Users\bormea\AppData\Local\Microsoft\Windows\Temporary Internet Files\Content.Outlook\5L97TKPP\image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925" y="4835054"/>
            <a:ext cx="1598623" cy="4923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/>
          <p:cNvSpPr/>
          <p:nvPr/>
        </p:nvSpPr>
        <p:spPr>
          <a:xfrm>
            <a:off x="1156528" y="2948908"/>
            <a:ext cx="105710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PE" sz="4000" b="1" dirty="0">
                <a:solidFill>
                  <a:prstClr val="black"/>
                </a:solidFill>
                <a:latin typeface="Calibri" panose="020F0502020204030204" pitchFamily="34" charset="0"/>
              </a:rPr>
              <a:t>OBJETIVOS </a:t>
            </a:r>
            <a:br>
              <a:rPr lang="es-PE" sz="4000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s-PE" sz="4000" b="1" dirty="0">
                <a:solidFill>
                  <a:prstClr val="black"/>
                </a:solidFill>
                <a:latin typeface="Calibri" panose="020F0502020204030204" pitchFamily="34" charset="0"/>
              </a:rPr>
              <a:t>METODOLOGÍA DEL TALLER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865366" y="4859645"/>
            <a:ext cx="2022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solidFill>
                  <a:prstClr val="black"/>
                </a:solidFill>
              </a:rPr>
              <a:t>Con el apoyo de:</a:t>
            </a:r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45001" y="1062762"/>
            <a:ext cx="1068516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40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Miriam" pitchFamily="34" charset="-79"/>
              </a:rPr>
              <a:t>TALLER </a:t>
            </a:r>
          </a:p>
          <a:p>
            <a:pPr algn="ctr"/>
            <a:r>
              <a:rPr lang="es-PE" sz="40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Miriam" pitchFamily="34" charset="-79"/>
              </a:rPr>
              <a:t>PLAN DE ACCIÓN DE GOBIERNO ABIERTO AL 2017</a:t>
            </a:r>
            <a:endParaRPr lang="es-PE" sz="4000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Miriam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7878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 txBox="1">
            <a:spLocks/>
          </p:cNvSpPr>
          <p:nvPr/>
        </p:nvSpPr>
        <p:spPr>
          <a:xfrm>
            <a:off x="609600" y="1055846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3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36363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PROGRAMA PAÍS:</a:t>
            </a:r>
            <a:r>
              <a:rPr kumimoji="0" lang="es-PE" sz="3400" b="1" i="0" u="none" strike="noStrike" kern="1200" cap="none" spc="-100" normalizeH="0" noProof="0" dirty="0" smtClean="0">
                <a:ln>
                  <a:noFill/>
                </a:ln>
                <a:solidFill>
                  <a:srgbClr val="36363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s-PE" sz="3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36363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PROCESO DE VINCULACIÓN</a:t>
            </a:r>
            <a:r>
              <a:rPr kumimoji="0" lang="es-PE" sz="3400" b="1" i="0" u="none" strike="noStrike" kern="1200" cap="none" spc="-100" normalizeH="0" noProof="0" dirty="0" smtClean="0">
                <a:ln>
                  <a:noFill/>
                </a:ln>
                <a:solidFill>
                  <a:srgbClr val="36363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 LA OCDE</a:t>
            </a:r>
            <a:endParaRPr kumimoji="0" lang="es-PE" sz="3400" b="1" i="0" u="none" strike="noStrike" kern="1200" cap="none" spc="-100" normalizeH="0" baseline="0" noProof="0" dirty="0">
              <a:ln>
                <a:noFill/>
              </a:ln>
              <a:solidFill>
                <a:srgbClr val="36363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11" name="Diagrama 5"/>
          <p:cNvGraphicFramePr/>
          <p:nvPr>
            <p:extLst>
              <p:ext uri="{D42A27DB-BD31-4B8C-83A1-F6EECF244321}">
                <p14:modId xmlns:p14="http://schemas.microsoft.com/office/powerpoint/2010/main" val="3181748233"/>
              </p:ext>
            </p:extLst>
          </p:nvPr>
        </p:nvGraphicFramePr>
        <p:xfrm>
          <a:off x="4057391" y="2189019"/>
          <a:ext cx="6998535" cy="4201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19 Conector recto"/>
          <p:cNvCxnSpPr/>
          <p:nvPr/>
        </p:nvCxnSpPr>
        <p:spPr>
          <a:xfrm>
            <a:off x="3884573" y="2046446"/>
            <a:ext cx="0" cy="4130746"/>
          </a:xfrm>
          <a:prstGeom prst="line">
            <a:avLst/>
          </a:prstGeom>
          <a:noFill/>
          <a:ln w="25400" cap="flat" cmpd="sng" algn="ctr">
            <a:solidFill>
              <a:srgbClr val="855D5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1 Título"/>
          <p:cNvSpPr txBox="1">
            <a:spLocks/>
          </p:cNvSpPr>
          <p:nvPr/>
        </p:nvSpPr>
        <p:spPr>
          <a:xfrm>
            <a:off x="609600" y="2801517"/>
            <a:ext cx="2992581" cy="29481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34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36363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Importancia del Estudio sobre Gobernanza Pública</a:t>
            </a:r>
            <a:endParaRPr kumimoji="0" lang="es-PE" sz="3400" b="1" i="0" u="none" strike="noStrike" kern="1200" cap="none" spc="-100" normalizeH="0" baseline="0" noProof="0" dirty="0">
              <a:ln>
                <a:noFill/>
              </a:ln>
              <a:solidFill>
                <a:srgbClr val="36363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85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s-PE" b="1" dirty="0" smtClean="0"/>
              <a:t>3.6. </a:t>
            </a:r>
            <a:r>
              <a:rPr lang="es-PE" b="1" dirty="0"/>
              <a:t>Gobierno Abierto</a:t>
            </a:r>
          </a:p>
        </p:txBody>
      </p:sp>
      <p:graphicFrame>
        <p:nvGraphicFramePr>
          <p:cNvPr id="4" name="Tabla 4"/>
          <p:cNvGraphicFramePr>
            <a:graphicFrameLocks noGrp="1"/>
          </p:cNvGraphicFramePr>
          <p:nvPr>
            <p:extLst/>
          </p:nvPr>
        </p:nvGraphicFramePr>
        <p:xfrm>
          <a:off x="287867" y="1586488"/>
          <a:ext cx="11625263" cy="35983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384967"/>
                <a:gridCol w="162566"/>
                <a:gridCol w="8077730"/>
              </a:tblGrid>
              <a:tr h="359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OBJETIVO DEL CAPÍTULO</a:t>
                      </a:r>
                      <a:endParaRPr lang="es-PE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PE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2000" i="1" dirty="0" smtClean="0">
                          <a:effectLst/>
                        </a:rPr>
                        <a:t>PRINCIPALES CONCLUSIONES</a:t>
                      </a:r>
                      <a:endParaRPr lang="es-PE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5" name="AutoShape 18"/>
          <p:cNvSpPr>
            <a:spLocks noChangeArrowheads="1"/>
          </p:cNvSpPr>
          <p:nvPr/>
        </p:nvSpPr>
        <p:spPr bwMode="auto">
          <a:xfrm>
            <a:off x="3594630" y="1566755"/>
            <a:ext cx="157162" cy="399298"/>
          </a:xfrm>
          <a:prstGeom prst="chevron">
            <a:avLst>
              <a:gd name="adj" fmla="val 51361"/>
            </a:avLst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PE" altLang="es-PE">
              <a:solidFill>
                <a:srgbClr val="363639"/>
              </a:solidFill>
            </a:endParaRPr>
          </a:p>
        </p:txBody>
      </p:sp>
      <p:sp>
        <p:nvSpPr>
          <p:cNvPr id="6" name="CuadroTexto 14"/>
          <p:cNvSpPr txBox="1"/>
          <p:nvPr/>
        </p:nvSpPr>
        <p:spPr>
          <a:xfrm>
            <a:off x="474132" y="3235057"/>
            <a:ext cx="31204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i="1" dirty="0" smtClean="0">
                <a:solidFill>
                  <a:srgbClr val="363639"/>
                </a:solidFill>
              </a:rPr>
              <a:t>Analizar </a:t>
            </a:r>
            <a:r>
              <a:rPr lang="es-PE" b="1" i="1" dirty="0">
                <a:solidFill>
                  <a:srgbClr val="363639"/>
                </a:solidFill>
              </a:rPr>
              <a:t>la relevancia de las iniciativas y acciones en materia de gobierno abierto (transparencia, participación y rendición de cuentas) en el marco del actual proceso de reforma y modernización de la gestión pública en el Perú. 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3673211" y="2327558"/>
            <a:ext cx="8165413" cy="4350323"/>
            <a:chOff x="3751792" y="2206961"/>
            <a:chExt cx="8165413" cy="3576142"/>
          </a:xfrm>
        </p:grpSpPr>
        <p:sp>
          <p:nvSpPr>
            <p:cNvPr id="8" name="CuadroTexto 3"/>
            <p:cNvSpPr txBox="1"/>
            <p:nvPr/>
          </p:nvSpPr>
          <p:spPr>
            <a:xfrm>
              <a:off x="3762032" y="2984528"/>
              <a:ext cx="8144932" cy="75901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marL="93663" algn="just">
                <a:tabLst>
                  <a:tab pos="2333625" algn="l"/>
                </a:tabLst>
                <a:defRPr/>
              </a:pPr>
              <a:r>
                <a:rPr lang="es-PE" dirty="0" smtClean="0">
                  <a:solidFill>
                    <a:srgbClr val="363639"/>
                  </a:solidFill>
                </a:rPr>
                <a:t>La </a:t>
              </a:r>
              <a:r>
                <a:rPr lang="es-PE" dirty="0">
                  <a:solidFill>
                    <a:srgbClr val="363639"/>
                  </a:solidFill>
                </a:rPr>
                <a:t>participación del país en la OGP ha permitido llevar el gobierno abierto al centro de las reformas y ha permitido dar pasos concretos con la participación de los ciudadanos</a:t>
              </a:r>
              <a:r>
                <a:rPr lang="es-PE" dirty="0" smtClean="0">
                  <a:solidFill>
                    <a:srgbClr val="363639"/>
                  </a:solidFill>
                </a:rPr>
                <a:t>.</a:t>
              </a:r>
              <a:endParaRPr lang="es-PE" dirty="0">
                <a:solidFill>
                  <a:srgbClr val="363639"/>
                </a:solidFill>
              </a:endParaRPr>
            </a:p>
          </p:txBody>
        </p:sp>
        <p:sp>
          <p:nvSpPr>
            <p:cNvPr id="9" name="CuadroTexto 4"/>
            <p:cNvSpPr txBox="1"/>
            <p:nvPr/>
          </p:nvSpPr>
          <p:spPr>
            <a:xfrm>
              <a:off x="3762032" y="4998273"/>
              <a:ext cx="8144932" cy="7848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marL="93663" algn="just">
                <a:tabLst>
                  <a:tab pos="2328863" algn="l"/>
                </a:tabLst>
                <a:defRPr/>
              </a:pPr>
              <a:r>
                <a:rPr lang="es-PE" dirty="0" smtClean="0">
                  <a:solidFill>
                    <a:srgbClr val="363639"/>
                  </a:solidFill>
                </a:rPr>
                <a:t>Se resalta como buenas prácticas para implementar los principios de gobierno abierto el funcionamiento de instituciones como la Defensoría del Pueblo, la Oficina Nacional de Diálogo y Sostenibilidad y el Acuerdo Nacional.</a:t>
              </a:r>
              <a:endParaRPr lang="es-PE" dirty="0">
                <a:solidFill>
                  <a:srgbClr val="363639"/>
                </a:solidFill>
              </a:endParaRPr>
            </a:p>
          </p:txBody>
        </p:sp>
        <p:sp>
          <p:nvSpPr>
            <p:cNvPr id="11" name="CuadroTexto 7"/>
            <p:cNvSpPr txBox="1"/>
            <p:nvPr/>
          </p:nvSpPr>
          <p:spPr>
            <a:xfrm>
              <a:off x="3751792" y="3875985"/>
              <a:ext cx="8165413" cy="98671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marL="93663" algn="just">
                <a:tabLst>
                  <a:tab pos="2328863" algn="l"/>
                </a:tabLst>
                <a:defRPr/>
              </a:pPr>
              <a:r>
                <a:rPr lang="es-PE" dirty="0">
                  <a:solidFill>
                    <a:srgbClr val="363639"/>
                  </a:solidFill>
                </a:rPr>
                <a:t>Las iniciativas de gobierno abierto se han focalizado en áreas especificas de la reforma del sector público. No hay una reflexión más amplia del valor añadido del gobierno abierto y sus prácticas en áreas como la integridad, crecimiento inclusivo, desarrollo territorial, prevención de conflictos, etc. </a:t>
              </a:r>
            </a:p>
          </p:txBody>
        </p:sp>
        <p:sp>
          <p:nvSpPr>
            <p:cNvPr id="12" name="CuadroTexto 3"/>
            <p:cNvSpPr txBox="1"/>
            <p:nvPr/>
          </p:nvSpPr>
          <p:spPr>
            <a:xfrm>
              <a:off x="3762032" y="2206961"/>
              <a:ext cx="8144932" cy="53131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marL="93663" algn="just">
                <a:tabLst>
                  <a:tab pos="2333625" algn="l"/>
                </a:tabLst>
                <a:defRPr/>
              </a:pPr>
              <a:r>
                <a:rPr lang="es-PE" dirty="0" smtClean="0">
                  <a:solidFill>
                    <a:srgbClr val="363639"/>
                  </a:solidFill>
                </a:rPr>
                <a:t>Los principios de gobierno abierto promovidos por la OCDE están recogidos en la </a:t>
              </a:r>
              <a:r>
                <a:rPr lang="es-PE" b="1" dirty="0" smtClean="0">
                  <a:solidFill>
                    <a:srgbClr val="363639"/>
                  </a:solidFill>
                </a:rPr>
                <a:t>PNMGP y su plan de implementación. </a:t>
              </a:r>
              <a:endParaRPr lang="es-PE" b="1" dirty="0">
                <a:solidFill>
                  <a:srgbClr val="36363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891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49400" y="179789"/>
            <a:ext cx="11293200" cy="9906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s-PE" b="1" dirty="0"/>
              <a:t>3.6. Gobierno Abierto</a:t>
            </a: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553422"/>
              </p:ext>
            </p:extLst>
          </p:nvPr>
        </p:nvGraphicFramePr>
        <p:xfrm>
          <a:off x="275585" y="1119450"/>
          <a:ext cx="11625263" cy="3600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55510"/>
                <a:gridCol w="162566"/>
                <a:gridCol w="10307187"/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PE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PE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200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PRINCIPALES</a:t>
                      </a:r>
                      <a:r>
                        <a:rPr lang="es-PE" sz="2000" i="1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RECOMENDACIONES</a:t>
                      </a:r>
                      <a:endParaRPr lang="es-PE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1341854" y="1068427"/>
            <a:ext cx="198438" cy="432000"/>
          </a:xfrm>
          <a:prstGeom prst="chevron">
            <a:avLst>
              <a:gd name="adj" fmla="val 51361"/>
            </a:avLst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PE" altLang="es-PE">
              <a:solidFill>
                <a:srgbClr val="363639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532146" y="1664563"/>
            <a:ext cx="10368702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55600" indent="-285750" algn="just">
              <a:buFont typeface="Wingdings" panose="05000000000000000000" pitchFamily="2" charset="2"/>
              <a:buChar char="q"/>
              <a:defRPr/>
            </a:pPr>
            <a:r>
              <a:rPr lang="es-PE" sz="1600" b="1" dirty="0" smtClean="0">
                <a:solidFill>
                  <a:srgbClr val="363639"/>
                </a:solidFill>
              </a:rPr>
              <a:t>Definir </a:t>
            </a:r>
            <a:r>
              <a:rPr lang="es-PE" sz="1600" b="1" dirty="0">
                <a:solidFill>
                  <a:srgbClr val="363639"/>
                </a:solidFill>
              </a:rPr>
              <a:t>una política única y nacional de gobierno abierto </a:t>
            </a:r>
            <a:r>
              <a:rPr lang="es-PE" sz="1600" dirty="0">
                <a:solidFill>
                  <a:srgbClr val="363639"/>
                </a:solidFill>
              </a:rPr>
              <a:t>que vaya más allá de los componentes de gobierno abierto </a:t>
            </a:r>
            <a:r>
              <a:rPr lang="es-PE" sz="1600" dirty="0" smtClean="0">
                <a:solidFill>
                  <a:srgbClr val="363639"/>
                </a:solidFill>
              </a:rPr>
              <a:t>que </a:t>
            </a:r>
            <a:r>
              <a:rPr lang="es-PE" sz="1600" dirty="0">
                <a:solidFill>
                  <a:srgbClr val="363639"/>
                </a:solidFill>
              </a:rPr>
              <a:t>aparecen en la </a:t>
            </a:r>
            <a:r>
              <a:rPr lang="es-PE" sz="1600" dirty="0" smtClean="0">
                <a:solidFill>
                  <a:srgbClr val="363639"/>
                </a:solidFill>
              </a:rPr>
              <a:t>PNMGP y su plan de implementación</a:t>
            </a:r>
            <a:endParaRPr lang="es-PE" sz="1600" dirty="0">
              <a:solidFill>
                <a:srgbClr val="363639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532146" y="2424691"/>
            <a:ext cx="10368702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55600" indent="-261938" algn="just">
              <a:buFont typeface="Wingdings" panose="05000000000000000000" pitchFamily="2" charset="2"/>
              <a:buChar char="q"/>
              <a:defRPr/>
            </a:pPr>
            <a:r>
              <a:rPr lang="es-PE" sz="1600" b="1" dirty="0" smtClean="0">
                <a:solidFill>
                  <a:srgbClr val="363639"/>
                </a:solidFill>
              </a:rPr>
              <a:t>Fortalecer </a:t>
            </a:r>
            <a:r>
              <a:rPr lang="es-PE" sz="1600" b="1" dirty="0">
                <a:solidFill>
                  <a:srgbClr val="363639"/>
                </a:solidFill>
              </a:rPr>
              <a:t>el papel de coordinación de la SGP y establecer una función de seguimiento sistemático y evaluación dentro de la misma, </a:t>
            </a:r>
            <a:r>
              <a:rPr lang="es-PE" sz="1600" dirty="0">
                <a:solidFill>
                  <a:srgbClr val="363639"/>
                </a:solidFill>
              </a:rPr>
              <a:t>sumada a un sistema de incentivos/desincentivos para los servidores públicos a cargo de implementar las iniciativas de gobierno abierto.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1532146" y="3415171"/>
            <a:ext cx="10368702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55600" indent="-285750" algn="just">
              <a:buFont typeface="Wingdings" panose="05000000000000000000" pitchFamily="2" charset="2"/>
              <a:buChar char="q"/>
              <a:defRPr/>
            </a:pPr>
            <a:r>
              <a:rPr lang="es-ES_tradnl" sz="1600" b="1" dirty="0">
                <a:solidFill>
                  <a:srgbClr val="363639"/>
                </a:solidFill>
              </a:rPr>
              <a:t>Revitalizar la Comisión Multisectorial de Seguimiento (CMS) </a:t>
            </a:r>
            <a:r>
              <a:rPr lang="es-ES_tradnl" sz="1600" dirty="0">
                <a:solidFill>
                  <a:srgbClr val="363639"/>
                </a:solidFill>
              </a:rPr>
              <a:t>y considerar ampliar su papel para convertirla en un foro de discusión sobre las prioridades de gobierno abierto del país </a:t>
            </a:r>
            <a:endParaRPr lang="es-PE" sz="1600" dirty="0">
              <a:solidFill>
                <a:srgbClr val="363639"/>
              </a:solidFill>
            </a:endParaRPr>
          </a:p>
        </p:txBody>
      </p:sp>
      <p:sp>
        <p:nvSpPr>
          <p:cNvPr id="15" name="CuadroTexto 25"/>
          <p:cNvSpPr txBox="1"/>
          <p:nvPr/>
        </p:nvSpPr>
        <p:spPr>
          <a:xfrm>
            <a:off x="1532146" y="4190687"/>
            <a:ext cx="10368702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55600" indent="-285750" algn="just">
              <a:buFont typeface="Wingdings" panose="05000000000000000000" pitchFamily="2" charset="2"/>
              <a:buChar char="q"/>
              <a:defRPr/>
            </a:pPr>
            <a:r>
              <a:rPr lang="es-PE" sz="1600" b="1" dirty="0" smtClean="0">
                <a:solidFill>
                  <a:srgbClr val="363639"/>
                </a:solidFill>
              </a:rPr>
              <a:t>Mejorar </a:t>
            </a:r>
            <a:r>
              <a:rPr lang="es-PE" sz="1600" b="1" dirty="0">
                <a:solidFill>
                  <a:srgbClr val="363639"/>
                </a:solidFill>
              </a:rPr>
              <a:t>el </a:t>
            </a:r>
            <a:r>
              <a:rPr lang="es-PE" sz="1600" b="1" dirty="0" smtClean="0">
                <a:solidFill>
                  <a:srgbClr val="363639"/>
                </a:solidFill>
              </a:rPr>
              <a:t>nivel de cumplimiento de la Ley </a:t>
            </a:r>
            <a:r>
              <a:rPr lang="es-PE" sz="1600" b="1" dirty="0">
                <a:solidFill>
                  <a:srgbClr val="363639"/>
                </a:solidFill>
              </a:rPr>
              <a:t>de acceso a la información, </a:t>
            </a:r>
            <a:r>
              <a:rPr lang="es-PE" sz="1600" dirty="0">
                <a:solidFill>
                  <a:srgbClr val="363639"/>
                </a:solidFill>
              </a:rPr>
              <a:t>ya sea mediante la creación de un organismo supervisor o dando esta responsabilidad y poderes relativos y fondos a una institución existente.</a:t>
            </a:r>
          </a:p>
        </p:txBody>
      </p:sp>
      <p:sp>
        <p:nvSpPr>
          <p:cNvPr id="12" name="CuadroTexto 25"/>
          <p:cNvSpPr txBox="1"/>
          <p:nvPr/>
        </p:nvSpPr>
        <p:spPr>
          <a:xfrm>
            <a:off x="1532146" y="5052688"/>
            <a:ext cx="10368702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55600" lvl="1" indent="-285750" algn="just">
              <a:buFont typeface="Wingdings" panose="05000000000000000000" pitchFamily="2" charset="2"/>
              <a:buChar char="q"/>
              <a:defRPr/>
            </a:pPr>
            <a:r>
              <a:rPr lang="es-PE" sz="1600" b="1" dirty="0" smtClean="0">
                <a:solidFill>
                  <a:srgbClr val="363639"/>
                </a:solidFill>
              </a:rPr>
              <a:t>Desarrollar </a:t>
            </a:r>
            <a:r>
              <a:rPr lang="es-PE" sz="1600" b="1" dirty="0">
                <a:solidFill>
                  <a:srgbClr val="363639"/>
                </a:solidFill>
              </a:rPr>
              <a:t>un marco regulatorio vinculante </a:t>
            </a:r>
            <a:r>
              <a:rPr lang="es-PE" sz="1600" dirty="0">
                <a:solidFill>
                  <a:srgbClr val="363639"/>
                </a:solidFill>
              </a:rPr>
              <a:t>que defina los incentivos y las sanciones para funcionarios públicos encargados de tratar con solicitudes de AI. </a:t>
            </a:r>
          </a:p>
        </p:txBody>
      </p:sp>
      <p:sp>
        <p:nvSpPr>
          <p:cNvPr id="27" name="CuadroTexto 25"/>
          <p:cNvSpPr txBox="1"/>
          <p:nvPr/>
        </p:nvSpPr>
        <p:spPr>
          <a:xfrm>
            <a:off x="1532146" y="5914690"/>
            <a:ext cx="10368702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355600" lvl="1" indent="-285750" algn="just">
              <a:buFont typeface="Wingdings" panose="05000000000000000000" pitchFamily="2" charset="2"/>
              <a:buChar char="q"/>
              <a:defRPr/>
            </a:pPr>
            <a:r>
              <a:rPr lang="es-PE" sz="1600" dirty="0" smtClean="0">
                <a:solidFill>
                  <a:srgbClr val="363639"/>
                </a:solidFill>
              </a:rPr>
              <a:t>Ofrecer </a:t>
            </a:r>
            <a:r>
              <a:rPr lang="es-PE" sz="1600" dirty="0">
                <a:solidFill>
                  <a:srgbClr val="363639"/>
                </a:solidFill>
              </a:rPr>
              <a:t>apoyo específico a los gobiernos regionales y locales para publicar en línea la información requerida por la Ley de Transparencia por medio de acumulación de capacidad y la provisión del equipo de TI necesario.</a:t>
            </a:r>
          </a:p>
        </p:txBody>
      </p:sp>
    </p:spTree>
    <p:extLst>
      <p:ext uri="{BB962C8B-B14F-4D97-AF65-F5344CB8AC3E}">
        <p14:creationId xmlns:p14="http://schemas.microsoft.com/office/powerpoint/2010/main" val="179167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578158" y="2778557"/>
            <a:ext cx="6613842" cy="15570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 smtClean="0"/>
              <a:t>Objetivo 16: Promover sociedades pacíficas e inclusivas para el desarrollo sostenible, facilitar el acceso a la justicia para todos y crear instituciones eficaces, responsables e inclusivas a todos los niveles</a:t>
            </a:r>
            <a:endParaRPr lang="es-PE" sz="2400" b="1" dirty="0"/>
          </a:p>
        </p:txBody>
      </p:sp>
      <p:sp>
        <p:nvSpPr>
          <p:cNvPr id="5" name="CuadroTexto 6"/>
          <p:cNvSpPr txBox="1">
            <a:spLocks noChangeArrowheads="1"/>
          </p:cNvSpPr>
          <p:nvPr/>
        </p:nvSpPr>
        <p:spPr bwMode="auto">
          <a:xfrm>
            <a:off x="474707" y="903793"/>
            <a:ext cx="1772806" cy="83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PE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AGENDA 2030</a:t>
            </a:r>
          </a:p>
        </p:txBody>
      </p:sp>
      <p:pic>
        <p:nvPicPr>
          <p:cNvPr id="6" name="Imagen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4" t="58194" r="41588" b="25287"/>
          <a:stretch>
            <a:fillRect/>
          </a:stretch>
        </p:blipFill>
        <p:spPr bwMode="auto">
          <a:xfrm>
            <a:off x="8991601" y="747449"/>
            <a:ext cx="1730222" cy="18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CuadroTexto"/>
          <p:cNvSpPr txBox="1"/>
          <p:nvPr/>
        </p:nvSpPr>
        <p:spPr>
          <a:xfrm>
            <a:off x="1944884" y="765175"/>
            <a:ext cx="62623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s-PE" sz="2400" b="1" dirty="0">
                <a:solidFill>
                  <a:prstClr val="black"/>
                </a:solidFill>
                <a:latin typeface="Calibri" panose="020F0502020204030204"/>
              </a:rPr>
              <a:t>Declaración de Gobierno Abierto para la implementación  de  la Agenda 2030 </a:t>
            </a:r>
          </a:p>
          <a:p>
            <a:pPr>
              <a:defRPr/>
            </a:pPr>
            <a:r>
              <a:rPr lang="es-PE" sz="2400" b="1" dirty="0">
                <a:solidFill>
                  <a:prstClr val="black"/>
                </a:solidFill>
                <a:latin typeface="Calibri" panose="020F0502020204030204"/>
              </a:rPr>
              <a:t>     Desarrollo sostenible  </a:t>
            </a:r>
          </a:p>
        </p:txBody>
      </p:sp>
      <p:pic>
        <p:nvPicPr>
          <p:cNvPr id="8" name="Image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8" t="11842" r="21214" b="24464"/>
          <a:stretch>
            <a:fillRect/>
          </a:stretch>
        </p:blipFill>
        <p:spPr bwMode="auto">
          <a:xfrm>
            <a:off x="144368" y="3268507"/>
            <a:ext cx="5430165" cy="33800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5"/>
          <p:cNvSpPr>
            <a:spLocks noChangeArrowheads="1"/>
          </p:cNvSpPr>
          <p:nvPr/>
        </p:nvSpPr>
        <p:spPr bwMode="auto">
          <a:xfrm>
            <a:off x="144368" y="2292135"/>
            <a:ext cx="5602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PE" sz="2400" dirty="0">
                <a:solidFill>
                  <a:srgbClr val="000000"/>
                </a:solidFill>
                <a:latin typeface="Calibri" panose="020F0502020204030204" pitchFamily="34" charset="0"/>
              </a:rPr>
              <a:t>Aprobada en Setiembre 2015, </a:t>
            </a:r>
          </a:p>
          <a:p>
            <a:pPr eaLnBrk="1" hangingPunct="1"/>
            <a:r>
              <a:rPr lang="es-PE" sz="2400" dirty="0">
                <a:solidFill>
                  <a:srgbClr val="000000"/>
                </a:solidFill>
                <a:latin typeface="Calibri" panose="020F0502020204030204" pitchFamily="34" charset="0"/>
              </a:rPr>
              <a:t>Asamblea General de las Naciones Unidas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921001" y="4546055"/>
            <a:ext cx="5928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PE" sz="2000" b="1" dirty="0">
                <a:solidFill>
                  <a:prstClr val="black"/>
                </a:solidFill>
                <a:latin typeface="Open Sans"/>
              </a:rPr>
              <a:t>METAS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es-PE" sz="2000" dirty="0" smtClean="0">
                <a:solidFill>
                  <a:prstClr val="black"/>
                </a:solidFill>
                <a:latin typeface="Open Sans"/>
              </a:rPr>
              <a:t>  Crear instituciones eficaces, responsables y transparentes a todos los niveles</a:t>
            </a:r>
          </a:p>
          <a:p>
            <a:pPr indent="-214313" algn="just">
              <a:buFont typeface="Arial" panose="020B0604020202020204" pitchFamily="34" charset="0"/>
              <a:buChar char="•"/>
              <a:defRPr/>
            </a:pPr>
            <a:r>
              <a:rPr lang="es-PE" sz="2000" dirty="0" smtClean="0">
                <a:solidFill>
                  <a:prstClr val="black"/>
                </a:solidFill>
                <a:latin typeface="Open Sans"/>
              </a:rPr>
              <a:t>Garantizar </a:t>
            </a:r>
            <a:r>
              <a:rPr lang="es-PE" sz="2000" dirty="0">
                <a:solidFill>
                  <a:prstClr val="black"/>
                </a:solidFill>
                <a:latin typeface="Open Sans"/>
              </a:rPr>
              <a:t>el acceso público a la información y proteger las libertades fundamentales, de conformidad con las leyes nacionales y los acuerdos internacionales</a:t>
            </a:r>
          </a:p>
        </p:txBody>
      </p:sp>
      <p:pic>
        <p:nvPicPr>
          <p:cNvPr id="12" name="Marcador de contenido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32" t="25237" r="17783" b="68306"/>
          <a:stretch>
            <a:fillRect/>
          </a:stretch>
        </p:blipFill>
        <p:spPr bwMode="auto">
          <a:xfrm>
            <a:off x="0" y="0"/>
            <a:ext cx="12192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7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10 Imagen" descr="logosg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4" y="338138"/>
            <a:ext cx="65563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063751" y="3068638"/>
            <a:ext cx="8208963" cy="2520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PE">
              <a:solidFill>
                <a:srgbClr val="FFFFFF"/>
              </a:solidFill>
            </a:endParaRPr>
          </a:p>
        </p:txBody>
      </p:sp>
      <p:sp>
        <p:nvSpPr>
          <p:cNvPr id="5124" name="7 Rectángulo"/>
          <p:cNvSpPr>
            <a:spLocks noChangeArrowheads="1"/>
          </p:cNvSpPr>
          <p:nvPr/>
        </p:nvSpPr>
        <p:spPr bwMode="auto">
          <a:xfrm>
            <a:off x="2424113" y="3284538"/>
            <a:ext cx="76327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PE" altLang="es-PE" sz="4400" b="1" dirty="0">
                <a:solidFill>
                  <a:srgbClr val="000000"/>
                </a:solidFill>
                <a:latin typeface="Calibri"/>
              </a:rPr>
              <a:t>Seguimiento del Plan de Acción de Gobierno Abierto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063751" y="5589588"/>
            <a:ext cx="8208963" cy="215900"/>
          </a:xfrm>
          <a:prstGeom prst="rect">
            <a:avLst/>
          </a:prstGeom>
          <a:solidFill>
            <a:srgbClr val="C000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PE">
              <a:solidFill>
                <a:srgbClr val="FFFFFF"/>
              </a:solidFill>
            </a:endParaRPr>
          </a:p>
        </p:txBody>
      </p:sp>
      <p:pic>
        <p:nvPicPr>
          <p:cNvPr id="6" name="Imagen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92"/>
          <a:stretch/>
        </p:blipFill>
        <p:spPr bwMode="auto">
          <a:xfrm>
            <a:off x="0" y="6277561"/>
            <a:ext cx="12191999" cy="386427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228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1898848" y="548680"/>
            <a:ext cx="8517632" cy="504056"/>
          </a:xfrm>
        </p:spPr>
        <p:txBody>
          <a:bodyPr/>
          <a:lstStyle/>
          <a:p>
            <a:r>
              <a:rPr lang="es-PE" sz="4000" dirty="0">
                <a:solidFill>
                  <a:srgbClr val="FF0000"/>
                </a:solidFill>
              </a:rPr>
              <a:t>Transparencia </a:t>
            </a:r>
            <a:r>
              <a:rPr lang="es-PE" sz="4000" dirty="0">
                <a:solidFill>
                  <a:srgbClr val="FF0000"/>
                </a:solidFill>
              </a:rPr>
              <a:t>y Acceso a la </a:t>
            </a:r>
            <a:r>
              <a:rPr lang="es-PE" sz="4000" dirty="0">
                <a:solidFill>
                  <a:srgbClr val="FF0000"/>
                </a:solidFill>
              </a:rPr>
              <a:t>información</a:t>
            </a:r>
            <a:endParaRPr lang="es-PE" sz="4000" dirty="0">
              <a:solidFill>
                <a:srgbClr val="FF0000"/>
              </a:solidFill>
            </a:endParaRPr>
          </a:p>
        </p:txBody>
      </p:sp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600202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</a:t>
            </a:r>
            <a:r>
              <a:rPr lang="es-PE" sz="1600" dirty="0"/>
              <a:t>Organismo Supervisor de las Contrataciones del Estado </a:t>
            </a:r>
            <a:r>
              <a:rPr lang="es-PE" sz="1600" dirty="0"/>
              <a:t>- OSCE</a:t>
            </a:r>
            <a:endParaRPr lang="es-PE" sz="1600" dirty="0"/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Mejorar </a:t>
            </a:r>
            <a:r>
              <a:rPr lang="es-PE" sz="1600" i="1" dirty="0">
                <a:solidFill>
                  <a:srgbClr val="0000FF"/>
                </a:solidFill>
              </a:rPr>
              <a:t>el portal del Sistema Electrónico de adquisiciones del Estado(SEACE) a través de la implementación de módulos que faciliten la búsqueda de procesos de contrataciones de las entidades públicas</a:t>
            </a: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063552" y="3284984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Implementación de los módulos Plan Anual de contrataciones PAC y Catálogo Único de Bienes, Servicios y Obras CUBSO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80176" y="3284984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184232" y="3284984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Dic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688288" y="3284984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28%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063552" y="3933056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Implementación del Módulo de Contratos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680176" y="3933056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184232" y="3933056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Dic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688288" y="3933056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0%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063552" y="2852936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680176" y="2852936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184232" y="2852936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688288" y="2852936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9408368" y="3284984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FF0000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9408368" y="3933056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FF0000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9408368" y="2852936"/>
            <a:ext cx="792088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b="1" dirty="0">
                <a:solidFill>
                  <a:srgbClr val="FFFFFF"/>
                </a:solidFill>
              </a:rPr>
              <a:t>Nueva fecha Fin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1847528" y="4881934"/>
            <a:ext cx="8424936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i="1" dirty="0">
                <a:solidFill>
                  <a:srgbClr val="FF0000"/>
                </a:solidFill>
              </a:rPr>
              <a:t>Nota:</a:t>
            </a:r>
            <a:r>
              <a:rPr lang="es-PE" i="1" dirty="0">
                <a:solidFill>
                  <a:srgbClr val="000000"/>
                </a:solidFill>
              </a:rPr>
              <a:t> Se requiere actualizar la especificación de casos de uso de acuerdo a la nueva Ley, Reglamento y Directivas. Los nuevos módulos deberán implementarse de acuerdo a esta especificación funcional y alcance. </a:t>
            </a:r>
            <a:r>
              <a:rPr lang="es-PE" i="1" u="sng" dirty="0">
                <a:solidFill>
                  <a:srgbClr val="000000"/>
                </a:solidFill>
              </a:rPr>
              <a:t>Se debe proponer nueva fecha</a:t>
            </a:r>
            <a:endParaRPr lang="es-PE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1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1898848" y="548680"/>
            <a:ext cx="8517632" cy="504056"/>
          </a:xfrm>
        </p:spPr>
        <p:txBody>
          <a:bodyPr/>
          <a:lstStyle/>
          <a:p>
            <a:r>
              <a:rPr lang="es-PE" sz="4000" dirty="0">
                <a:solidFill>
                  <a:srgbClr val="FF0000"/>
                </a:solidFill>
              </a:rPr>
              <a:t>Transparencia </a:t>
            </a:r>
            <a:r>
              <a:rPr lang="es-PE" sz="4000" dirty="0">
                <a:solidFill>
                  <a:srgbClr val="FF0000"/>
                </a:solidFill>
              </a:rPr>
              <a:t>y Acceso a la </a:t>
            </a:r>
            <a:r>
              <a:rPr lang="es-PE" sz="4000" dirty="0">
                <a:solidFill>
                  <a:srgbClr val="FF0000"/>
                </a:solidFill>
              </a:rPr>
              <a:t>información</a:t>
            </a:r>
            <a:endParaRPr lang="es-PE" sz="4000" dirty="0">
              <a:solidFill>
                <a:srgbClr val="FF0000"/>
              </a:solidFill>
            </a:endParaRPr>
          </a:p>
        </p:txBody>
      </p:sp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600202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Ministerio de Cultura</a:t>
            </a:r>
            <a:endParaRPr lang="es-PE" sz="1600" dirty="0"/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Mejorar </a:t>
            </a:r>
            <a:r>
              <a:rPr lang="es-PE" sz="1600" i="1" dirty="0">
                <a:solidFill>
                  <a:srgbClr val="0000FF"/>
                </a:solidFill>
              </a:rPr>
              <a:t>los conocimientos y desarrollar habilidades de los funcionarios y servidores públicos, así como de los pueblos indígenas para la implementación de la ley de Consulta Previa y su reglamento, ampliando progresivamente la cobertura de la capacitación</a:t>
            </a: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063552" y="3501008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Aprobar el plan de capacitación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80176" y="3501008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184232" y="3501008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688288" y="3501008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0%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063552" y="4149080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Implementar el plan de capacitación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680176" y="4149080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184232" y="4149080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688288" y="4149080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0%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063552" y="3068960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680176" y="3068960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184232" y="3068960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688288" y="3068960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9408368" y="3501008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FF0000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9408368" y="4149080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FF0000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9408368" y="3068960"/>
            <a:ext cx="792088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b="1" dirty="0">
                <a:solidFill>
                  <a:srgbClr val="FFFFFF"/>
                </a:solidFill>
              </a:rPr>
              <a:t>Nueva fecha Fin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1847528" y="5097959"/>
            <a:ext cx="8424936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i="1" dirty="0">
                <a:solidFill>
                  <a:srgbClr val="FF0000"/>
                </a:solidFill>
              </a:rPr>
              <a:t>Nota:</a:t>
            </a:r>
            <a:r>
              <a:rPr lang="es-PE" i="1" dirty="0">
                <a:solidFill>
                  <a:srgbClr val="000000"/>
                </a:solidFill>
              </a:rPr>
              <a:t> Durante el </a:t>
            </a:r>
            <a:r>
              <a:rPr lang="es-PE" i="1" dirty="0">
                <a:solidFill>
                  <a:srgbClr val="0000FF"/>
                </a:solidFill>
              </a:rPr>
              <a:t>2015 </a:t>
            </a:r>
            <a:r>
              <a:rPr lang="es-PE" i="1" dirty="0">
                <a:solidFill>
                  <a:srgbClr val="000000"/>
                </a:solidFill>
              </a:rPr>
              <a:t>se capacitaron  </a:t>
            </a:r>
            <a:r>
              <a:rPr lang="es-PE" i="1" dirty="0">
                <a:solidFill>
                  <a:srgbClr val="FF0000"/>
                </a:solidFill>
              </a:rPr>
              <a:t>4504</a:t>
            </a:r>
            <a:r>
              <a:rPr lang="es-PE" i="1" dirty="0">
                <a:solidFill>
                  <a:srgbClr val="000000"/>
                </a:solidFill>
              </a:rPr>
              <a:t> personas y durante el </a:t>
            </a:r>
            <a:r>
              <a:rPr lang="es-PE" i="1" dirty="0">
                <a:solidFill>
                  <a:srgbClr val="0000FF"/>
                </a:solidFill>
              </a:rPr>
              <a:t>2016</a:t>
            </a:r>
            <a:r>
              <a:rPr lang="es-PE" i="1" dirty="0">
                <a:solidFill>
                  <a:srgbClr val="000000"/>
                </a:solidFill>
              </a:rPr>
              <a:t> con fecha de corte 12/04/2016  se llegó a </a:t>
            </a:r>
            <a:r>
              <a:rPr lang="es-PE" i="1" dirty="0">
                <a:solidFill>
                  <a:srgbClr val="FF0000"/>
                </a:solidFill>
              </a:rPr>
              <a:t>634</a:t>
            </a:r>
            <a:r>
              <a:rPr lang="es-PE" i="1" dirty="0">
                <a:solidFill>
                  <a:srgbClr val="000000"/>
                </a:solidFill>
              </a:rPr>
              <a:t> capacitados.</a:t>
            </a:r>
            <a:endParaRPr lang="es-PE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0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340769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Ministerio </a:t>
            </a:r>
            <a:r>
              <a:rPr lang="es-PE" sz="1600" dirty="0"/>
              <a:t>de Desarrollo e Inclusión Social	</a:t>
            </a:r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Fomentar </a:t>
            </a:r>
            <a:r>
              <a:rPr lang="es-PE" sz="1600" i="1" dirty="0">
                <a:solidFill>
                  <a:srgbClr val="0000FF"/>
                </a:solidFill>
              </a:rPr>
              <a:t>una mayor información sobre usuarios y la cobertura de los programas sociales, que permita mejorar la focalización de los destinatarios y la promoción de la participación y vigilancia ciudadana</a:t>
            </a: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063552" y="3097560"/>
            <a:ext cx="5616624" cy="1483569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Registro Nacional de Usuarios (RNU) elaborado que concentrará las bases de datos de la información de todos los usuarios afiliados a los Programas Sociales o de subsidio del Estado, la cual es provista por cada sector e institución responsable. Este padrón podrá ser consultado por los ciudadanos a través de un servicio web.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80176" y="3097560"/>
            <a:ext cx="504056" cy="1483569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Abril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184232" y="3097560"/>
            <a:ext cx="504056" cy="1483569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Dic.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688288" y="3097560"/>
            <a:ext cx="720080" cy="1483569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60%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063552" y="4581128"/>
            <a:ext cx="5616624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Aplicativo web implementado y su difusión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680176" y="4581128"/>
            <a:ext cx="504056" cy="792088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Abril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184232" y="4581128"/>
            <a:ext cx="504056" cy="792088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Dic.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688288" y="4581128"/>
            <a:ext cx="720080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80%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063552" y="2665511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680176" y="2665511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184232" y="2665511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688288" y="2665511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1" name="11 Título"/>
          <p:cNvSpPr>
            <a:spLocks noGrp="1"/>
          </p:cNvSpPr>
          <p:nvPr>
            <p:ph type="title"/>
          </p:nvPr>
        </p:nvSpPr>
        <p:spPr>
          <a:xfrm>
            <a:off x="1898848" y="548680"/>
            <a:ext cx="8517632" cy="504056"/>
          </a:xfrm>
        </p:spPr>
        <p:txBody>
          <a:bodyPr/>
          <a:lstStyle/>
          <a:p>
            <a:r>
              <a:rPr lang="es-PE" sz="4000" dirty="0">
                <a:solidFill>
                  <a:srgbClr val="FF0000"/>
                </a:solidFill>
              </a:rPr>
              <a:t>Transparencia </a:t>
            </a:r>
            <a:r>
              <a:rPr lang="es-PE" sz="4000" dirty="0">
                <a:solidFill>
                  <a:srgbClr val="FF0000"/>
                </a:solidFill>
              </a:rPr>
              <a:t>y Acceso a la </a:t>
            </a:r>
            <a:r>
              <a:rPr lang="es-PE" sz="4000" dirty="0">
                <a:solidFill>
                  <a:srgbClr val="FF0000"/>
                </a:solidFill>
              </a:rPr>
              <a:t>información</a:t>
            </a:r>
            <a:endParaRPr lang="es-PE" sz="4000" dirty="0">
              <a:solidFill>
                <a:srgbClr val="FF0000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9408368" y="3097560"/>
            <a:ext cx="792088" cy="1483569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Julio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2016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9408368" y="4581128"/>
            <a:ext cx="792088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Set.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2016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9408368" y="2665511"/>
            <a:ext cx="792088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b="1" dirty="0">
                <a:solidFill>
                  <a:srgbClr val="FFFFFF"/>
                </a:solidFill>
              </a:rPr>
              <a:t>Nueva fecha Fin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1919536" y="5517233"/>
            <a:ext cx="8424936" cy="120032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i="1" dirty="0">
                <a:solidFill>
                  <a:srgbClr val="FF0000"/>
                </a:solidFill>
              </a:rPr>
              <a:t>Nota:</a:t>
            </a:r>
            <a:r>
              <a:rPr lang="es-PE" i="1" dirty="0">
                <a:solidFill>
                  <a:srgbClr val="000000"/>
                </a:solidFill>
              </a:rPr>
              <a:t> La Dirección de Gestión de Usuarios, informa que se cuenta con el registro preliminar de usuarios de 9 programas sociales de diferentes instituciones públicas(MIDIS; MINSA;MVCS;MINTRA;MINEM;MINEDU), contando así con una base de datos de 19,360,584 usuarios</a:t>
            </a:r>
            <a:endParaRPr lang="es-PE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0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052736"/>
            <a:ext cx="8928992" cy="1872208"/>
          </a:xfrm>
        </p:spPr>
        <p:txBody>
          <a:bodyPr/>
          <a:lstStyle/>
          <a:p>
            <a:pPr marL="1617663" indent="-1617663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Comisión </a:t>
            </a:r>
            <a:r>
              <a:rPr lang="es-PE" sz="1600" dirty="0"/>
              <a:t>Multisectorial Permanente para la Transparencia de las Industrias Extractivas (Comisión EITI por sus siglas en ingles), adscrita y presidida por el Ministerio de Energía y Minas –MINEM	</a:t>
            </a:r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Implementar </a:t>
            </a:r>
            <a:r>
              <a:rPr lang="es-PE" sz="1600" i="1" dirty="0">
                <a:solidFill>
                  <a:srgbClr val="0000FF"/>
                </a:solidFill>
              </a:rPr>
              <a:t>Comisiones para la Transparencia de las Industrias Extractivas en Tres (03) Gobiernos Regionales, a fin de establecer criterios de transparencia sobre el uso de los ingresos que perciben estos gobiernos de las empresas extractivas (mineras y </a:t>
            </a:r>
            <a:r>
              <a:rPr lang="es-PE" sz="1600" i="1" dirty="0" err="1">
                <a:solidFill>
                  <a:srgbClr val="0000FF"/>
                </a:solidFill>
              </a:rPr>
              <a:t>hidrocarburíferas</a:t>
            </a:r>
            <a:r>
              <a:rPr lang="es-PE" sz="1600" i="1" dirty="0">
                <a:solidFill>
                  <a:srgbClr val="0000FF"/>
                </a:solidFill>
              </a:rPr>
              <a:t>), para fomentar el desarrollo de sus regiones. </a:t>
            </a: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063552" y="3601616"/>
            <a:ext cx="5616624" cy="61947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03 Gobiernos Regionales publican las respectivas Ordenanzas que crea la Comisión EITI en su región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063552" y="4221088"/>
            <a:ext cx="5616624" cy="648072"/>
          </a:xfrm>
          <a:prstGeom prst="rect">
            <a:avLst/>
          </a:prstGeom>
          <a:solidFill>
            <a:srgbClr val="FFFF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i) PROCESO REGIONAL PIURA*: Ordenanza Regional Nº 289-2014 / GRP-CR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680176" y="4221088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Mayo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2014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184232" y="4221088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688288" y="4221088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063552" y="3169567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680176" y="3169567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184232" y="3169567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688288" y="3169567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1" name="11 Título"/>
          <p:cNvSpPr>
            <a:spLocks noGrp="1"/>
          </p:cNvSpPr>
          <p:nvPr>
            <p:ph type="title"/>
          </p:nvPr>
        </p:nvSpPr>
        <p:spPr>
          <a:xfrm>
            <a:off x="1898848" y="404664"/>
            <a:ext cx="8517632" cy="504056"/>
          </a:xfrm>
        </p:spPr>
        <p:txBody>
          <a:bodyPr/>
          <a:lstStyle/>
          <a:p>
            <a:r>
              <a:rPr lang="es-PE" sz="4000" dirty="0">
                <a:solidFill>
                  <a:srgbClr val="FF0000"/>
                </a:solidFill>
              </a:rPr>
              <a:t>Transparencia y Acceso a la Información</a:t>
            </a:r>
            <a:endParaRPr lang="es-PE" sz="4000" dirty="0">
              <a:solidFill>
                <a:srgbClr val="FF0000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063552" y="4869160"/>
            <a:ext cx="5616624" cy="648072"/>
          </a:xfrm>
          <a:prstGeom prst="rect">
            <a:avLst/>
          </a:prstGeom>
          <a:solidFill>
            <a:srgbClr val="FFFF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ii) </a:t>
            </a:r>
            <a:r>
              <a:rPr lang="pt-BR" sz="1600" dirty="0">
                <a:solidFill>
                  <a:srgbClr val="000000"/>
                </a:solidFill>
              </a:rPr>
              <a:t>PROCESO REGIONAL MOQUEGUA: </a:t>
            </a:r>
            <a:r>
              <a:rPr lang="pt-BR" sz="1600" dirty="0" err="1">
                <a:solidFill>
                  <a:srgbClr val="000000"/>
                </a:solidFill>
              </a:rPr>
              <a:t>Ordenanza</a:t>
            </a:r>
            <a:r>
              <a:rPr lang="pt-BR" sz="1600" dirty="0">
                <a:solidFill>
                  <a:srgbClr val="000000"/>
                </a:solidFill>
              </a:rPr>
              <a:t> Regional Nº 002-2014 / CR – GRM</a:t>
            </a:r>
            <a:endParaRPr lang="es-PE" sz="1600" dirty="0">
              <a:solidFill>
                <a:srgbClr val="000000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7680176" y="4869160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Abril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2014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8184232" y="4869160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8688288" y="4869160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34" name="33 Rectángulo"/>
          <p:cNvSpPr/>
          <p:nvPr/>
        </p:nvSpPr>
        <p:spPr>
          <a:xfrm>
            <a:off x="2063552" y="5517232"/>
            <a:ext cx="5616624" cy="648072"/>
          </a:xfrm>
          <a:prstGeom prst="rect">
            <a:avLst/>
          </a:prstGeom>
          <a:solidFill>
            <a:srgbClr val="FFFF99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iii) PROCESO REGIONAL LORETO**: Ordenanza Regional Nº 023-2012-GRL-CI</a:t>
            </a:r>
          </a:p>
        </p:txBody>
      </p:sp>
      <p:sp>
        <p:nvSpPr>
          <p:cNvPr id="35" name="34 Rectángulo"/>
          <p:cNvSpPr/>
          <p:nvPr/>
        </p:nvSpPr>
        <p:spPr>
          <a:xfrm>
            <a:off x="7680176" y="5517232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Dic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2012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8184232" y="5517232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8688288" y="5517232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23673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340769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Ministerio </a:t>
            </a:r>
            <a:r>
              <a:rPr lang="es-PE" sz="1600" dirty="0"/>
              <a:t>de Desarrollo e Inclusión Social	</a:t>
            </a:r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Institucionalizar </a:t>
            </a:r>
            <a:r>
              <a:rPr lang="es-PE" sz="1600" i="1" dirty="0">
                <a:solidFill>
                  <a:srgbClr val="0000FF"/>
                </a:solidFill>
              </a:rPr>
              <a:t>la participación ciudadana mediante mecanismos de vigilancia social a los procesos del Programa Nacional de Alimentación </a:t>
            </a:r>
            <a:r>
              <a:rPr lang="es-PE" sz="1600" i="1" dirty="0">
                <a:solidFill>
                  <a:srgbClr val="0000FF"/>
                </a:solidFill>
              </a:rPr>
              <a:t>Escolar-</a:t>
            </a:r>
            <a:r>
              <a:rPr lang="es-PE" sz="1600" i="1" dirty="0" err="1">
                <a:solidFill>
                  <a:srgbClr val="0000FF"/>
                </a:solidFill>
              </a:rPr>
              <a:t>PNAE"Qali</a:t>
            </a:r>
            <a:r>
              <a:rPr lang="es-PE" sz="1600" i="1" dirty="0">
                <a:solidFill>
                  <a:srgbClr val="0000FF"/>
                </a:solidFill>
              </a:rPr>
              <a:t> </a:t>
            </a:r>
            <a:r>
              <a:rPr lang="es-PE" sz="1600" i="1" dirty="0" err="1">
                <a:solidFill>
                  <a:srgbClr val="0000FF"/>
                </a:solidFill>
              </a:rPr>
              <a:t>Warma</a:t>
            </a:r>
            <a:r>
              <a:rPr lang="es-PE" sz="1600" i="1" dirty="0">
                <a:solidFill>
                  <a:srgbClr val="0000FF"/>
                </a:solidFill>
              </a:rPr>
              <a:t>" a cargo del Ministerio de desarrollo e Inclusión Social-MIDIS</a:t>
            </a: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063552" y="3097560"/>
            <a:ext cx="5616624" cy="61947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Revisar y validar el Directorio de actores sociales con interés en la vigilancia de la gestión del PNE "</a:t>
            </a:r>
            <a:r>
              <a:rPr lang="es-PE" sz="1600" dirty="0" err="1">
                <a:solidFill>
                  <a:srgbClr val="000000"/>
                </a:solidFill>
              </a:rPr>
              <a:t>Qali</a:t>
            </a:r>
            <a:r>
              <a:rPr lang="es-PE" sz="1600" dirty="0">
                <a:solidFill>
                  <a:srgbClr val="000000"/>
                </a:solidFill>
              </a:rPr>
              <a:t> </a:t>
            </a:r>
            <a:r>
              <a:rPr lang="es-PE" sz="1600" dirty="0" err="1">
                <a:solidFill>
                  <a:srgbClr val="000000"/>
                </a:solidFill>
              </a:rPr>
              <a:t>Warma</a:t>
            </a:r>
            <a:r>
              <a:rPr lang="es-PE" sz="1600" dirty="0">
                <a:solidFill>
                  <a:srgbClr val="000000"/>
                </a:solidFill>
              </a:rPr>
              <a:t>"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80176" y="3097560"/>
            <a:ext cx="504056" cy="619473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184232" y="3097560"/>
            <a:ext cx="504056" cy="619473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Abril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688288" y="3097560"/>
            <a:ext cx="720080" cy="61947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063552" y="3717032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Reuniones de trabajo realizadas con actores sociales identificados, para comprometerlos en la vigilancia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680176" y="3717032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184232" y="3717032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688288" y="3717032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**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063552" y="2665511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680176" y="2665511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184232" y="2665511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688288" y="2665511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1" name="11 Título"/>
          <p:cNvSpPr>
            <a:spLocks noGrp="1"/>
          </p:cNvSpPr>
          <p:nvPr>
            <p:ph type="title"/>
          </p:nvPr>
        </p:nvSpPr>
        <p:spPr>
          <a:xfrm>
            <a:off x="1898848" y="548680"/>
            <a:ext cx="8517632" cy="504056"/>
          </a:xfrm>
        </p:spPr>
        <p:txBody>
          <a:bodyPr/>
          <a:lstStyle/>
          <a:p>
            <a:r>
              <a:rPr lang="es-PE" sz="4000" dirty="0">
                <a:solidFill>
                  <a:srgbClr val="FF0000"/>
                </a:solidFill>
              </a:rPr>
              <a:t>Participación Ciudadana</a:t>
            </a:r>
            <a:endParaRPr lang="es-PE" sz="4000" dirty="0">
              <a:solidFill>
                <a:srgbClr val="FF0000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9408368" y="3097560"/>
            <a:ext cx="792088" cy="61947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FF0000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9408368" y="3717032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Junio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2017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9408368" y="2665511"/>
            <a:ext cx="792088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b="1" dirty="0">
                <a:solidFill>
                  <a:srgbClr val="FFFFFF"/>
                </a:solidFill>
              </a:rPr>
              <a:t>Nueva fecha Fin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2063552" y="4365104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3. Implementación del programa de capacitación a los actores sociales identificados.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7680176" y="4365104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8184232" y="4365104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32" name="31 Rectángulo"/>
          <p:cNvSpPr/>
          <p:nvPr/>
        </p:nvSpPr>
        <p:spPr>
          <a:xfrm>
            <a:off x="8688288" y="4365104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**</a:t>
            </a:r>
          </a:p>
        </p:txBody>
      </p:sp>
      <p:sp>
        <p:nvSpPr>
          <p:cNvPr id="33" name="32 Rectángulo"/>
          <p:cNvSpPr/>
          <p:nvPr/>
        </p:nvSpPr>
        <p:spPr>
          <a:xfrm>
            <a:off x="9408368" y="4365104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Junio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2017</a:t>
            </a:r>
          </a:p>
        </p:txBody>
      </p:sp>
      <p:sp>
        <p:nvSpPr>
          <p:cNvPr id="34" name="33 Rectángulo"/>
          <p:cNvSpPr/>
          <p:nvPr/>
        </p:nvSpPr>
        <p:spPr>
          <a:xfrm>
            <a:off x="2063552" y="5013176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4. Convenios firmados con los actores sociales identificados para el seguimiento de la gestión del PNAE "</a:t>
            </a:r>
            <a:r>
              <a:rPr lang="es-PE" sz="1600" dirty="0" err="1">
                <a:solidFill>
                  <a:srgbClr val="000000"/>
                </a:solidFill>
              </a:rPr>
              <a:t>Qali</a:t>
            </a:r>
            <a:r>
              <a:rPr lang="es-PE" sz="1600" dirty="0">
                <a:solidFill>
                  <a:srgbClr val="000000"/>
                </a:solidFill>
              </a:rPr>
              <a:t> </a:t>
            </a:r>
            <a:r>
              <a:rPr lang="es-PE" sz="1600" dirty="0" err="1">
                <a:solidFill>
                  <a:srgbClr val="000000"/>
                </a:solidFill>
              </a:rPr>
              <a:t>Warma</a:t>
            </a:r>
            <a:r>
              <a:rPr lang="es-PE" sz="1600" dirty="0">
                <a:solidFill>
                  <a:srgbClr val="000000"/>
                </a:solidFill>
              </a:rPr>
              <a:t>"</a:t>
            </a:r>
          </a:p>
        </p:txBody>
      </p:sp>
      <p:sp>
        <p:nvSpPr>
          <p:cNvPr id="35" name="34 Rectángulo"/>
          <p:cNvSpPr/>
          <p:nvPr/>
        </p:nvSpPr>
        <p:spPr>
          <a:xfrm>
            <a:off x="7680176" y="5013176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8184232" y="5013176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8688288" y="5013176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**</a:t>
            </a:r>
          </a:p>
        </p:txBody>
      </p:sp>
      <p:sp>
        <p:nvSpPr>
          <p:cNvPr id="38" name="37 Rectángulo"/>
          <p:cNvSpPr/>
          <p:nvPr/>
        </p:nvSpPr>
        <p:spPr>
          <a:xfrm>
            <a:off x="9408368" y="5013176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Junio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2017</a:t>
            </a:r>
          </a:p>
        </p:txBody>
      </p:sp>
      <p:sp>
        <p:nvSpPr>
          <p:cNvPr id="39" name="38 Rectángulo"/>
          <p:cNvSpPr/>
          <p:nvPr/>
        </p:nvSpPr>
        <p:spPr>
          <a:xfrm>
            <a:off x="2063552" y="5661248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5. Implementación de las acciones de vigilancia ciudadana</a:t>
            </a:r>
          </a:p>
        </p:txBody>
      </p:sp>
      <p:sp>
        <p:nvSpPr>
          <p:cNvPr id="40" name="39 Rectángulo"/>
          <p:cNvSpPr/>
          <p:nvPr/>
        </p:nvSpPr>
        <p:spPr>
          <a:xfrm>
            <a:off x="7680176" y="5661248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41" name="40 Rectángulo"/>
          <p:cNvSpPr/>
          <p:nvPr/>
        </p:nvSpPr>
        <p:spPr>
          <a:xfrm>
            <a:off x="8184232" y="5661248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42" name="41 Rectángulo"/>
          <p:cNvSpPr/>
          <p:nvPr/>
        </p:nvSpPr>
        <p:spPr>
          <a:xfrm>
            <a:off x="8688288" y="5661248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**</a:t>
            </a:r>
          </a:p>
        </p:txBody>
      </p:sp>
      <p:sp>
        <p:nvSpPr>
          <p:cNvPr id="43" name="42 Rectángulo"/>
          <p:cNvSpPr/>
          <p:nvPr/>
        </p:nvSpPr>
        <p:spPr>
          <a:xfrm>
            <a:off x="9408368" y="5661248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Junio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544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834184" y="3495235"/>
            <a:ext cx="4485628" cy="720292"/>
          </a:xfrm>
        </p:spPr>
        <p:txBody>
          <a:bodyPr>
            <a:normAutofit fontScale="90000"/>
          </a:bodyPr>
          <a:lstStyle/>
          <a:p>
            <a:r>
              <a:rPr lang="es-PE" sz="4900" b="1" dirty="0" smtClean="0">
                <a:latin typeface="Calibri" panose="020F0502020204030204" pitchFamily="34" charset="0"/>
              </a:rPr>
              <a:t>Objetivo General</a:t>
            </a:r>
            <a:endParaRPr lang="es-PE" sz="4900" b="1" dirty="0">
              <a:latin typeface="Calibri" panose="020F050202020403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399724" y="4314381"/>
            <a:ext cx="7685902" cy="1946376"/>
          </a:xfrm>
        </p:spPr>
        <p:txBody>
          <a:bodyPr>
            <a:normAutofit fontScale="92500"/>
          </a:bodyPr>
          <a:lstStyle/>
          <a:p>
            <a:pPr algn="just"/>
            <a:r>
              <a:rPr lang="es-ES" sz="3200" dirty="0" smtClean="0">
                <a:latin typeface="Calibri" panose="020F0502020204030204" pitchFamily="34" charset="0"/>
              </a:rPr>
              <a:t>Incorporar </a:t>
            </a:r>
            <a:r>
              <a:rPr lang="es-ES" sz="3200" dirty="0">
                <a:latin typeface="Calibri" panose="020F0502020204030204" pitchFamily="34" charset="0"/>
              </a:rPr>
              <a:t>compromisos del nivel </a:t>
            </a:r>
            <a:r>
              <a:rPr lang="es-ES" sz="3200" dirty="0" err="1" smtClean="0">
                <a:latin typeface="Calibri" panose="020F0502020204030204" pitchFamily="34" charset="0"/>
              </a:rPr>
              <a:t>subnacional</a:t>
            </a:r>
            <a:r>
              <a:rPr lang="es-ES" sz="3200" dirty="0" smtClean="0">
                <a:latin typeface="Calibri" panose="020F0502020204030204" pitchFamily="34" charset="0"/>
              </a:rPr>
              <a:t> </a:t>
            </a:r>
            <a:r>
              <a:rPr lang="es-ES" sz="3200" dirty="0">
                <a:latin typeface="Calibri" panose="020F0502020204030204" pitchFamily="34" charset="0"/>
              </a:rPr>
              <a:t>en el Plan de Acción de Gobierno Abierto al 2017, enfatizando los desafíos relacionados a la integridad y comunidades seguras</a:t>
            </a:r>
            <a:r>
              <a:rPr lang="es-ES" sz="3200" dirty="0" smtClean="0">
                <a:latin typeface="Calibri" panose="020F0502020204030204" pitchFamily="34" charset="0"/>
              </a:rPr>
              <a:t>.</a:t>
            </a:r>
            <a:endParaRPr lang="es-PE" sz="3200" dirty="0">
              <a:latin typeface="Calibri" panose="020F0502020204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1805" y="1033300"/>
            <a:ext cx="665355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4400" b="1" dirty="0">
                <a:solidFill>
                  <a:prstClr val="black"/>
                </a:solidFill>
                <a:latin typeface="Calibri" panose="020F0502020204030204" pitchFamily="34" charset="0"/>
              </a:rPr>
              <a:t>Participantes</a:t>
            </a:r>
          </a:p>
          <a:p>
            <a:pPr algn="just"/>
            <a:r>
              <a:rPr lang="es-PE" sz="3200" dirty="0">
                <a:solidFill>
                  <a:prstClr val="black"/>
                </a:solidFill>
                <a:latin typeface="Calibri" panose="020F0502020204030204" pitchFamily="34" charset="0"/>
              </a:rPr>
              <a:t>El taller está dirigido a instituciones del sector público, organizaciones de la sociedad civil, el sector académico, gremios empresariales y agencias de cooperación internacional.</a:t>
            </a:r>
          </a:p>
        </p:txBody>
      </p:sp>
    </p:spTree>
    <p:extLst>
      <p:ext uri="{BB962C8B-B14F-4D97-AF65-F5344CB8AC3E}">
        <p14:creationId xmlns:p14="http://schemas.microsoft.com/office/powerpoint/2010/main" val="144021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340769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Corte Suprema de Justicia</a:t>
            </a:r>
            <a:endParaRPr lang="es-PE" sz="1600" dirty="0"/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Institucionalizar </a:t>
            </a:r>
            <a:r>
              <a:rPr lang="es-PE" sz="1600" i="1" dirty="0">
                <a:solidFill>
                  <a:srgbClr val="0000FF"/>
                </a:solidFill>
              </a:rPr>
              <a:t>y fomentar la participación de los ciudadanos y ciudadanas y otras entidades públicas en los acuerdos plenarios de la Corte Suprema de la República</a:t>
            </a: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351584" y="3284984"/>
            <a:ext cx="5616624" cy="72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Proyecto de resolución que regula la participación de los ciudadanos en los acuerdos plenarios de la Corte Suprema de la República terminado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968208" y="3284984"/>
            <a:ext cx="504056" cy="720080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Mayo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472264" y="3284984"/>
            <a:ext cx="504056" cy="720080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976320" y="3284984"/>
            <a:ext cx="720080" cy="72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351584" y="4005064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Pre-publicación del proyecto de resolución para comentarios de la ciudadanía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968208" y="4005064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 err="1">
                <a:solidFill>
                  <a:srgbClr val="000000"/>
                </a:solidFill>
              </a:rPr>
              <a:t>Ago</a:t>
            </a:r>
            <a:r>
              <a:rPr lang="es-PE" sz="1400" dirty="0">
                <a:solidFill>
                  <a:srgbClr val="000000"/>
                </a:solidFill>
              </a:rPr>
              <a:t/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472264" y="4005064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Set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976320" y="4005064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2351584" y="2852936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968208" y="2852936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472264" y="2852936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976320" y="2852936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1" name="11 Título"/>
          <p:cNvSpPr>
            <a:spLocks noGrp="1"/>
          </p:cNvSpPr>
          <p:nvPr>
            <p:ph type="title"/>
          </p:nvPr>
        </p:nvSpPr>
        <p:spPr>
          <a:xfrm>
            <a:off x="1898848" y="548680"/>
            <a:ext cx="8517632" cy="504056"/>
          </a:xfrm>
        </p:spPr>
        <p:txBody>
          <a:bodyPr/>
          <a:lstStyle/>
          <a:p>
            <a:r>
              <a:rPr lang="es-PE" sz="4000" dirty="0">
                <a:solidFill>
                  <a:srgbClr val="FF0000"/>
                </a:solidFill>
              </a:rPr>
              <a:t>Participación Ciudadana</a:t>
            </a:r>
            <a:endParaRPr lang="es-PE" sz="4000" dirty="0">
              <a:solidFill>
                <a:srgbClr val="FF0000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351584" y="4653136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3. Publicación de la Resolución que aprueba los lineamientos en el Diario Oficial El Peruano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7968208" y="4653136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Oct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8472264" y="4653136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Oct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32" name="31 Rectángulo"/>
          <p:cNvSpPr/>
          <p:nvPr/>
        </p:nvSpPr>
        <p:spPr>
          <a:xfrm>
            <a:off x="8976320" y="4653136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PE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1991544" y="548680"/>
            <a:ext cx="8229600" cy="504056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Rendición de Cuentas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556793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Contraloría </a:t>
            </a:r>
            <a:r>
              <a:rPr lang="es-PE" sz="1600" dirty="0"/>
              <a:t>General de la República	</a:t>
            </a:r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Brindar </a:t>
            </a:r>
            <a:r>
              <a:rPr lang="es-PE" sz="1600" i="1" dirty="0">
                <a:solidFill>
                  <a:srgbClr val="0000FF"/>
                </a:solidFill>
              </a:rPr>
              <a:t>a la ciudadanía información comprensible sobre los informes de rendición de cuentas de los titulares de las entidades públicas a través de la web, a fin de permitir el control social a partir de dicha </a:t>
            </a:r>
            <a:r>
              <a:rPr lang="es-PE" sz="1600" i="1" dirty="0">
                <a:solidFill>
                  <a:srgbClr val="0000FF"/>
                </a:solidFill>
              </a:rPr>
              <a:t>información.</a:t>
            </a:r>
            <a:endParaRPr lang="es-PE" sz="16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063552" y="3241575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Directiva aprobada con el rediseño del proceso de rendición de cuentas de los titulares de las entidades públicas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80176" y="3241575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184232" y="3241575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Set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688288" y="3241575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30%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063552" y="3889647"/>
            <a:ext cx="5616624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Herramienta tecnológica con la información de los informes de rendición de cuentas de los titulares de las entidades públicas diseñada y operativa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680176" y="3889647"/>
            <a:ext cx="504056" cy="792088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Jun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184232" y="3889647"/>
            <a:ext cx="504056" cy="792088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Dic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688288" y="3889647"/>
            <a:ext cx="720080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15%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2063552" y="4681735"/>
            <a:ext cx="5616624" cy="504056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3. Lanzamiento y difusión de la herramienta tecnológica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7680176" y="4681735"/>
            <a:ext cx="504056" cy="504056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8184232" y="4681735"/>
            <a:ext cx="504056" cy="504056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Feb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8688288" y="4681735"/>
            <a:ext cx="720080" cy="504056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0%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2063552" y="5185791"/>
            <a:ext cx="5616624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4. Difusión y capacitación a nivel nacional sobre la directiva y el uso de la herramienta tecnológica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063552" y="2809527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7680176" y="2809527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184232" y="2809527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8688288" y="2809527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7680176" y="5185791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Ene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8184232" y="5185791"/>
            <a:ext cx="504056" cy="648072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Feb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8688288" y="5185791"/>
            <a:ext cx="720080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0%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9408368" y="3241575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Mayo 2016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9408368" y="3889647"/>
            <a:ext cx="792088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Agosto 2016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9408368" y="4681735"/>
            <a:ext cx="792088" cy="504056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Agosto 2016</a:t>
            </a:r>
          </a:p>
        </p:txBody>
      </p:sp>
      <p:sp>
        <p:nvSpPr>
          <p:cNvPr id="32" name="31 Rectángulo"/>
          <p:cNvSpPr/>
          <p:nvPr/>
        </p:nvSpPr>
        <p:spPr>
          <a:xfrm>
            <a:off x="9408368" y="2809527"/>
            <a:ext cx="792088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b="1" dirty="0">
                <a:solidFill>
                  <a:srgbClr val="FFFFFF"/>
                </a:solidFill>
              </a:rPr>
              <a:t>Nueva fecha Fin</a:t>
            </a:r>
          </a:p>
        </p:txBody>
      </p:sp>
      <p:sp>
        <p:nvSpPr>
          <p:cNvPr id="33" name="32 Rectángulo"/>
          <p:cNvSpPr/>
          <p:nvPr/>
        </p:nvSpPr>
        <p:spPr>
          <a:xfrm>
            <a:off x="9408368" y="5185791"/>
            <a:ext cx="792088" cy="648072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FF0000"/>
                </a:solidFill>
              </a:rPr>
              <a:t>Julio </a:t>
            </a:r>
            <a:br>
              <a:rPr lang="es-PE" sz="1400" dirty="0">
                <a:solidFill>
                  <a:srgbClr val="FF0000"/>
                </a:solidFill>
              </a:rPr>
            </a:br>
            <a:r>
              <a:rPr lang="es-PE" sz="1400" dirty="0">
                <a:solidFill>
                  <a:srgbClr val="FF0000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5303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1991544" y="548680"/>
            <a:ext cx="8229600" cy="504056"/>
          </a:xfrm>
        </p:spPr>
        <p:txBody>
          <a:bodyPr/>
          <a:lstStyle/>
          <a:p>
            <a:r>
              <a:rPr lang="es-PE" dirty="0" smtClean="0">
                <a:solidFill>
                  <a:srgbClr val="FF0000"/>
                </a:solidFill>
              </a:rPr>
              <a:t>Rendición de Cuentas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1703512" y="1556793"/>
            <a:ext cx="8928992" cy="1180727"/>
          </a:xfrm>
        </p:spPr>
        <p:txBody>
          <a:bodyPr/>
          <a:lstStyle/>
          <a:p>
            <a:pPr marL="0" indent="0" defTabSz="876300">
              <a:buNone/>
              <a:tabLst>
                <a:tab pos="1519238" algn="l"/>
                <a:tab pos="1609725" algn="l"/>
              </a:tabLst>
            </a:pPr>
            <a:r>
              <a:rPr lang="es-PE" sz="1600" b="1" dirty="0">
                <a:solidFill>
                  <a:srgbClr val="FF0000"/>
                </a:solidFill>
              </a:rPr>
              <a:t>Entidad: </a:t>
            </a:r>
            <a:r>
              <a:rPr lang="es-PE" sz="1600" dirty="0"/>
              <a:t>		Ministerio </a:t>
            </a:r>
            <a:r>
              <a:rPr lang="es-PE" sz="1600" dirty="0"/>
              <a:t>de Desarrollo e Inclusión Social	</a:t>
            </a:r>
          </a:p>
          <a:p>
            <a:pPr marL="1609725" indent="-1609725" defTabSz="268288">
              <a:buNone/>
            </a:pPr>
            <a:r>
              <a:rPr lang="es-PE" sz="1600" b="1" dirty="0">
                <a:solidFill>
                  <a:srgbClr val="FF0000"/>
                </a:solidFill>
              </a:rPr>
              <a:t>Compromiso: </a:t>
            </a:r>
            <a:r>
              <a:rPr lang="es-PE" sz="1600" dirty="0"/>
              <a:t>	</a:t>
            </a:r>
            <a:r>
              <a:rPr lang="es-PE" sz="1600" i="1" dirty="0">
                <a:solidFill>
                  <a:srgbClr val="0000FF"/>
                </a:solidFill>
              </a:rPr>
              <a:t>Implementar </a:t>
            </a:r>
            <a:r>
              <a:rPr lang="es-PE" sz="1600" i="1" dirty="0">
                <a:solidFill>
                  <a:srgbClr val="0000FF"/>
                </a:solidFill>
              </a:rPr>
              <a:t>mecanismos para publicar y rendir cuentas sobre el gasto público de las entidades que tengan dentro de sus competencias y funciones la formulación e </a:t>
            </a:r>
            <a:r>
              <a:rPr lang="es-PE" sz="1600" i="1" dirty="0">
                <a:solidFill>
                  <a:srgbClr val="0000FF"/>
                </a:solidFill>
              </a:rPr>
              <a:t>implementación </a:t>
            </a:r>
            <a:r>
              <a:rPr lang="es-PE" sz="1600" i="1" dirty="0">
                <a:solidFill>
                  <a:srgbClr val="0000FF"/>
                </a:solidFill>
              </a:rPr>
              <a:t>de políticas, programas y proyectos dirigidos a la niñez</a:t>
            </a:r>
          </a:p>
          <a:p>
            <a:pPr marL="0" indent="0">
              <a:buNone/>
            </a:pPr>
            <a:endParaRPr lang="es-PE" sz="1600" dirty="0"/>
          </a:p>
        </p:txBody>
      </p:sp>
      <p:sp>
        <p:nvSpPr>
          <p:cNvPr id="4" name="3 Rectángulo"/>
          <p:cNvSpPr/>
          <p:nvPr/>
        </p:nvSpPr>
        <p:spPr>
          <a:xfrm>
            <a:off x="2495600" y="3457599"/>
            <a:ext cx="5616624" cy="72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1. Publicación, por parte del grupo interinstitucional del documento de taxonomía y propuesta de seguimiento del gasto público en la infancia, niñez y adolescencia en el Perú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112224" y="3457599"/>
            <a:ext cx="504056" cy="720080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616280" y="3457599"/>
            <a:ext cx="504056" cy="720080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7" name="6 Rectángulo"/>
          <p:cNvSpPr/>
          <p:nvPr/>
        </p:nvSpPr>
        <p:spPr>
          <a:xfrm>
            <a:off x="9120336" y="3457599"/>
            <a:ext cx="720080" cy="72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495600" y="4177679"/>
            <a:ext cx="5616624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2. Elaboración, por parte del grupo interinstitucional (Coordinador MEF) de boletines semestrales de seguimiento del gasto público en infancia, niñez y adolescencia en el Perú</a:t>
            </a:r>
          </a:p>
        </p:txBody>
      </p:sp>
      <p:sp>
        <p:nvSpPr>
          <p:cNvPr id="9" name="8 Rectángulo"/>
          <p:cNvSpPr/>
          <p:nvPr/>
        </p:nvSpPr>
        <p:spPr>
          <a:xfrm>
            <a:off x="8112224" y="4177679"/>
            <a:ext cx="504056" cy="792088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2015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616280" y="4177679"/>
            <a:ext cx="504056" cy="792088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9120336" y="4177679"/>
            <a:ext cx="720080" cy="792088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2495600" y="4969768"/>
            <a:ext cx="5616624" cy="763489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dirty="0">
                <a:solidFill>
                  <a:srgbClr val="000000"/>
                </a:solidFill>
              </a:rPr>
              <a:t>3. Incorporación de instrumento en el reporte anual de indicadores del Plan Nacional de Acción por la infancia y la Adolescencia (PNAIA)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8112224" y="4969768"/>
            <a:ext cx="504056" cy="763489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 2015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8616280" y="4969768"/>
            <a:ext cx="504056" cy="763489"/>
          </a:xfrm>
          <a:prstGeom prst="rect">
            <a:avLst/>
          </a:prstGeom>
          <a:solidFill>
            <a:srgbClr val="CCECFF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Julio</a:t>
            </a:r>
            <a:br>
              <a:rPr lang="es-PE" sz="1400" dirty="0">
                <a:solidFill>
                  <a:srgbClr val="000000"/>
                </a:solidFill>
              </a:rPr>
            </a:br>
            <a:r>
              <a:rPr lang="es-PE" sz="1400" dirty="0">
                <a:solidFill>
                  <a:srgbClr val="000000"/>
                </a:solidFill>
              </a:rPr>
              <a:t>2016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9120336" y="4969768"/>
            <a:ext cx="720080" cy="763489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400" dirty="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495600" y="3025551"/>
            <a:ext cx="5616624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b="1" dirty="0">
                <a:solidFill>
                  <a:srgbClr val="FFFFFF"/>
                </a:solidFill>
              </a:rPr>
              <a:t>Actividades</a:t>
            </a:r>
          </a:p>
        </p:txBody>
      </p:sp>
      <p:sp>
        <p:nvSpPr>
          <p:cNvPr id="23" name="22 Rectángulo"/>
          <p:cNvSpPr/>
          <p:nvPr/>
        </p:nvSpPr>
        <p:spPr>
          <a:xfrm>
            <a:off x="8112224" y="3025551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Inicio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8616280" y="3025551"/>
            <a:ext cx="504056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Fin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9120336" y="3025551"/>
            <a:ext cx="720080" cy="4320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PE" sz="1600" b="1" dirty="0">
                <a:solidFill>
                  <a:srgbClr val="FFFFFF"/>
                </a:solidFill>
              </a:rPr>
              <a:t>Avance</a:t>
            </a:r>
          </a:p>
        </p:txBody>
      </p:sp>
    </p:spTree>
    <p:extLst>
      <p:ext uri="{BB962C8B-B14F-4D97-AF65-F5344CB8AC3E}">
        <p14:creationId xmlns:p14="http://schemas.microsoft.com/office/powerpoint/2010/main" val="29112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600" b="1" dirty="0" smtClean="0"/>
              <a:t>¡Gracias!</a:t>
            </a:r>
            <a:endParaRPr lang="es-PE" sz="6600" b="1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Web: </a:t>
            </a:r>
            <a:r>
              <a:rPr lang="es-PE" dirty="0" smtClean="0">
                <a:solidFill>
                  <a:srgbClr val="0070C0"/>
                </a:solidFill>
                <a:hlinkClick r:id="rId2"/>
              </a:rPr>
              <a:t>www.sgp.pcm.gob.pe</a:t>
            </a:r>
            <a:endParaRPr lang="es-PE" dirty="0" smtClean="0">
              <a:solidFill>
                <a:srgbClr val="0070C0"/>
              </a:solidFill>
            </a:endParaRPr>
          </a:p>
          <a:p>
            <a:r>
              <a:rPr lang="es-PE" dirty="0" smtClean="0"/>
              <a:t>#</a:t>
            </a:r>
            <a:r>
              <a:rPr lang="es-PE" dirty="0" err="1"/>
              <a:t>GobiernoAbiertoPeru</a:t>
            </a:r>
            <a:r>
              <a:rPr lang="es-PE" dirty="0"/>
              <a:t> / #</a:t>
            </a:r>
            <a:r>
              <a:rPr lang="es-PE" dirty="0" err="1"/>
              <a:t>DatosAbiertosPeru</a:t>
            </a:r>
            <a:r>
              <a:rPr lang="es-PE" dirty="0"/>
              <a:t> </a:t>
            </a:r>
            <a:r>
              <a:rPr lang="es-PE" dirty="0" smtClean="0">
                <a:solidFill>
                  <a:srgbClr val="0070C0"/>
                </a:solidFill>
              </a:rPr>
              <a:t> </a:t>
            </a:r>
            <a:endParaRPr lang="es-P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21585" y="124476"/>
            <a:ext cx="5313031" cy="720292"/>
          </a:xfrm>
        </p:spPr>
        <p:txBody>
          <a:bodyPr>
            <a:normAutofit/>
          </a:bodyPr>
          <a:lstStyle/>
          <a:p>
            <a:r>
              <a:rPr lang="es-PE" sz="4000" b="1" dirty="0" smtClean="0">
                <a:latin typeface="Calibri" panose="020F0502020204030204" pitchFamily="34" charset="0"/>
              </a:rPr>
              <a:t>Objetivo Específico</a:t>
            </a:r>
            <a:endParaRPr lang="es-PE" sz="4000" b="1" dirty="0">
              <a:latin typeface="Calibri" panose="020F050202020403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9784" y="1147479"/>
            <a:ext cx="11720236" cy="524563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sz="4000" b="1" u="sng" dirty="0" smtClean="0">
                <a:latin typeface="Calibri" panose="020F0502020204030204" pitchFamily="34" charset="0"/>
              </a:rPr>
              <a:t>PARA LOS PARTICIPANTES</a:t>
            </a:r>
          </a:p>
          <a:p>
            <a:pPr algn="just"/>
            <a:endParaRPr lang="es-PE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ES" dirty="0" smtClean="0"/>
              <a:t>Conocer </a:t>
            </a:r>
            <a:r>
              <a:rPr lang="es-ES" dirty="0"/>
              <a:t>los objetivos y alcances </a:t>
            </a:r>
            <a:endParaRPr lang="es-ES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ES" dirty="0" smtClean="0"/>
              <a:t>Conocer los avances</a:t>
            </a:r>
            <a:endParaRPr lang="es-ES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s-PE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ES" dirty="0" smtClean="0"/>
              <a:t>Conocer las </a:t>
            </a:r>
            <a:r>
              <a:rPr lang="es-ES" dirty="0"/>
              <a:t>propuestas de los Gobiernos Regionales de Piura, Ayacucho y San Martín formuladas en el proceso de planeamiento 2014-2016.</a:t>
            </a:r>
            <a:endParaRPr lang="es-PE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s-ES" dirty="0" smtClean="0"/>
              <a:t>Identificar los </a:t>
            </a:r>
            <a:r>
              <a:rPr lang="es-ES" dirty="0"/>
              <a:t>aportes, iniciativas y compromisos a nivel </a:t>
            </a:r>
            <a:r>
              <a:rPr lang="es-ES" dirty="0" err="1" smtClean="0"/>
              <a:t>subnacional</a:t>
            </a:r>
            <a:r>
              <a:rPr lang="es-ES" dirty="0" smtClean="0"/>
              <a:t> que </a:t>
            </a:r>
            <a:r>
              <a:rPr lang="es-ES" dirty="0"/>
              <a:t>pueden incorporarse en el corto, mediano y largo plazo en los Planes de Acción de Gobierno Abierto, con énfasis en los desafíos de integridad y comunidades seguras</a:t>
            </a:r>
            <a:r>
              <a:rPr lang="es-ES" dirty="0" smtClean="0"/>
              <a:t>.</a:t>
            </a:r>
          </a:p>
          <a:p>
            <a:pPr lvl="0" algn="just"/>
            <a:endParaRPr lang="es-ES" dirty="0" smtClean="0"/>
          </a:p>
          <a:p>
            <a:pPr lvl="0" algn="just"/>
            <a:r>
              <a:rPr lang="es-ES" dirty="0" smtClean="0"/>
              <a:t>Las </a:t>
            </a:r>
            <a:r>
              <a:rPr lang="es-ES" dirty="0"/>
              <a:t>autoridades del Gobierno Regional y Local identifican y asumen compromisos para implementar el Gobierno Abierto. Los cuales pueden ser incorporados en el Plan de Acción al 2017, y Planes Estratégicos Institucionales</a:t>
            </a:r>
            <a:r>
              <a:rPr lang="es-ES" dirty="0" smtClean="0"/>
              <a:t>.</a:t>
            </a:r>
            <a:endParaRPr lang="es-PE" dirty="0" smtClean="0"/>
          </a:p>
          <a:p>
            <a:pPr algn="just"/>
            <a:endParaRPr lang="es-PE" dirty="0" smtClean="0"/>
          </a:p>
          <a:p>
            <a:pPr algn="just"/>
            <a:endParaRPr lang="es-PE" dirty="0"/>
          </a:p>
        </p:txBody>
      </p:sp>
      <p:pic>
        <p:nvPicPr>
          <p:cNvPr id="4" name="Imagen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8" t="11842" r="21214" b="24464"/>
          <a:stretch>
            <a:fillRect/>
          </a:stretch>
        </p:blipFill>
        <p:spPr bwMode="auto">
          <a:xfrm>
            <a:off x="9698331" y="1647568"/>
            <a:ext cx="2420479" cy="1007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opengovpartnership.org/sites/all/themes/custom/at_ogp/logo-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508" y="1647568"/>
            <a:ext cx="1467875" cy="97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blog.pucp.edu.pe/blog/wp-content/uploads/sites/404/2013/07/modernizacion_gp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902" y="1647568"/>
            <a:ext cx="1745667" cy="99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ldeatrespuntocero.files.wordpress.com/2014/01/gobierno-abierto-perc3b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508" y="2907309"/>
            <a:ext cx="1524137" cy="86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530" y="1647568"/>
            <a:ext cx="1705320" cy="97094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7"/>
          <a:srcRect l="22651" t="6687" r="30796" b="41805"/>
          <a:stretch/>
        </p:blipFill>
        <p:spPr>
          <a:xfrm>
            <a:off x="6450226" y="2834096"/>
            <a:ext cx="2388973" cy="10193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456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89363" y="512763"/>
            <a:ext cx="9144000" cy="886546"/>
          </a:xfrm>
        </p:spPr>
        <p:txBody>
          <a:bodyPr>
            <a:normAutofit fontScale="90000"/>
          </a:bodyPr>
          <a:lstStyle/>
          <a:p>
            <a:r>
              <a:rPr lang="es-PE" b="1" dirty="0" smtClean="0"/>
              <a:t>METODOLOGÍA</a:t>
            </a:r>
            <a:endParaRPr lang="es-PE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8655" y="1331790"/>
            <a:ext cx="11485417" cy="501749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0000"/>
              </a:lnSpc>
            </a:pPr>
            <a:r>
              <a:rPr lang="es-PE" sz="2800" b="1" dirty="0" smtClean="0"/>
              <a:t>	</a:t>
            </a:r>
            <a:r>
              <a:rPr lang="es-PE" sz="2800" b="1" u="sng" dirty="0" smtClean="0"/>
              <a:t>PRIMER BLOQUE: </a:t>
            </a:r>
            <a:r>
              <a:rPr lang="es-PE" sz="2800" b="1" dirty="0" smtClean="0"/>
              <a:t>Auditorio</a:t>
            </a:r>
          </a:p>
          <a:p>
            <a:pPr marL="342900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2800" dirty="0" smtClean="0"/>
              <a:t>Expositiva (Alcances sobre Gobierno Abierto, PNMGP, OCDE, Agenda 2030)</a:t>
            </a:r>
          </a:p>
          <a:p>
            <a:pPr marL="8001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2900" dirty="0" smtClean="0"/>
              <a:t>Avances del PAGA 2015-2016</a:t>
            </a:r>
          </a:p>
          <a:p>
            <a:pPr marL="8001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2900" dirty="0" smtClean="0"/>
              <a:t>Perspectivas para los próximos años </a:t>
            </a:r>
          </a:p>
          <a:p>
            <a:pPr marL="8001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2900" dirty="0" smtClean="0"/>
              <a:t>Ronda de Preguntas</a:t>
            </a:r>
          </a:p>
          <a:p>
            <a:pPr marL="914400" lvl="1" indent="-4572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PE" sz="2900" dirty="0" err="1"/>
              <a:t>Coffe</a:t>
            </a:r>
            <a:r>
              <a:rPr lang="es-PE" sz="2900" dirty="0"/>
              <a:t> break: 11:15 a 11:30 a.m.</a:t>
            </a:r>
          </a:p>
          <a:p>
            <a:pPr lvl="1" algn="just">
              <a:lnSpc>
                <a:spcPct val="110000"/>
              </a:lnSpc>
            </a:pPr>
            <a:r>
              <a:rPr lang="es-PE" sz="2900" b="1" dirty="0" smtClean="0"/>
              <a:t>	</a:t>
            </a:r>
            <a:r>
              <a:rPr lang="es-PE" sz="2900" b="1" u="sng" dirty="0" smtClean="0"/>
              <a:t>SEGUNDO BLOQUE: </a:t>
            </a:r>
            <a:r>
              <a:rPr lang="es-PE" sz="2900" b="1" dirty="0" smtClean="0"/>
              <a:t>Auditorio y Grupos de trabajo en mesa</a:t>
            </a:r>
            <a:endParaRPr lang="es-PE" b="1" dirty="0" smtClean="0"/>
          </a:p>
          <a:p>
            <a:pPr marL="342900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2800" dirty="0" smtClean="0"/>
              <a:t>Presentación de resultado de formulación del PAGA problemáticas y propuestas de compromisos </a:t>
            </a:r>
          </a:p>
          <a:p>
            <a:pPr marL="8001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2900" dirty="0" smtClean="0"/>
              <a:t>Ronda de Preguntas</a:t>
            </a:r>
          </a:p>
          <a:p>
            <a:pPr marL="342900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3100" dirty="0" smtClean="0"/>
              <a:t>Trabajo Grupal (Formulación de compromisos)</a:t>
            </a:r>
          </a:p>
          <a:p>
            <a:pPr marL="914400" lvl="1" indent="-4572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PE" sz="2700" dirty="0" smtClean="0"/>
              <a:t>Almuerzo</a:t>
            </a:r>
            <a:r>
              <a:rPr lang="es-PE" sz="2700" dirty="0"/>
              <a:t>: 13:30 a 14:30 p.m.</a:t>
            </a:r>
          </a:p>
          <a:p>
            <a:pPr algn="just">
              <a:lnSpc>
                <a:spcPct val="110000"/>
              </a:lnSpc>
            </a:pPr>
            <a:r>
              <a:rPr lang="es-PE" sz="3100" dirty="0"/>
              <a:t>	</a:t>
            </a:r>
            <a:r>
              <a:rPr lang="es-PE" sz="3100" b="1" u="sng" dirty="0" smtClean="0"/>
              <a:t>TERCER BLOQUE</a:t>
            </a:r>
            <a:endParaRPr lang="es-PE" sz="3100" dirty="0" smtClean="0"/>
          </a:p>
          <a:p>
            <a:pPr marL="342900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PE" sz="3100" dirty="0" smtClean="0"/>
              <a:t>Plenaria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2026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33696" y="1108364"/>
            <a:ext cx="6663746" cy="2456584"/>
          </a:xfrm>
        </p:spPr>
        <p:txBody>
          <a:bodyPr/>
          <a:lstStyle/>
          <a:p>
            <a:r>
              <a:rPr lang="es-PE" sz="44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" pitchFamily="34" charset="-79"/>
                <a:cs typeface="Miriam" pitchFamily="34" charset="-79"/>
              </a:rPr>
              <a:t>plan de acción de gobierno abierto al 2017</a:t>
            </a:r>
            <a:r>
              <a:rPr lang="es-PE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" pitchFamily="34" charset="-79"/>
                <a:cs typeface="Miriam" pitchFamily="34" charset="-79"/>
              </a:rPr>
              <a:t/>
            </a:r>
            <a:br>
              <a:rPr lang="es-PE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" pitchFamily="34" charset="-79"/>
                <a:cs typeface="Miriam" pitchFamily="34" charset="-79"/>
              </a:rPr>
            </a:br>
            <a:r>
              <a:rPr lang="es-PE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" pitchFamily="34" charset="-79"/>
                <a:cs typeface="Miriam" pitchFamily="34" charset="-79"/>
              </a:rPr>
              <a:t>Alcances, Avances y tendencias internacionales</a:t>
            </a:r>
            <a:endParaRPr lang="es-PE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riam" pitchFamily="34" charset="-79"/>
              <a:cs typeface="Miriam" pitchFamily="34" charset="-79"/>
            </a:endParaRPr>
          </a:p>
        </p:txBody>
      </p:sp>
      <p:pic>
        <p:nvPicPr>
          <p:cNvPr id="3" name="Imagen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92"/>
          <a:stretch/>
        </p:blipFill>
        <p:spPr bwMode="auto">
          <a:xfrm>
            <a:off x="224287" y="5244860"/>
            <a:ext cx="11783683" cy="434197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 descr="C:\Users\bormea\AppData\Local\Microsoft\Windows\Temporary Internet Files\Content.Outlook\5L97TKPP\Logo Cooperación GIZ CMYK implementada por GIZ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119" y="4281171"/>
            <a:ext cx="1579534" cy="512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C:\Users\bormea\AppData\Local\Microsoft\Windows\Temporary Internet Files\Content.Outlook\5L97TKPP\image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680" y="4281171"/>
            <a:ext cx="1598623" cy="4923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/>
          <p:nvPr/>
        </p:nvSpPr>
        <p:spPr>
          <a:xfrm>
            <a:off x="4833696" y="4308997"/>
            <a:ext cx="192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Con el apoyo de: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975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57090"/>
              </p:ext>
            </p:extLst>
          </p:nvPr>
        </p:nvGraphicFramePr>
        <p:xfrm>
          <a:off x="1719925" y="1714661"/>
          <a:ext cx="8948076" cy="4880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5475" name="Título 9"/>
          <p:cNvSpPr>
            <a:spLocks noGrp="1"/>
          </p:cNvSpPr>
          <p:nvPr>
            <p:ph type="title"/>
          </p:nvPr>
        </p:nvSpPr>
        <p:spPr>
          <a:xfrm>
            <a:off x="4022293" y="581897"/>
            <a:ext cx="4679950" cy="1191491"/>
          </a:xfrm>
        </p:spPr>
        <p:txBody>
          <a:bodyPr/>
          <a:lstStyle/>
          <a:p>
            <a:pPr eaLnBrk="1" hangingPunct="1"/>
            <a:r>
              <a:rPr lang="es-PE" altLang="es-PE" sz="3600" b="1" dirty="0"/>
              <a:t>GOBIERNO </a:t>
            </a:r>
            <a:r>
              <a:rPr lang="es-PE" altLang="es-PE" sz="3600" b="1" dirty="0" smtClean="0"/>
              <a:t>ABIERTO  PERÚ- 2011</a:t>
            </a:r>
            <a:endParaRPr lang="es-PE" altLang="es-PE" sz="3600" b="1" dirty="0"/>
          </a:p>
        </p:txBody>
      </p:sp>
      <p:pic>
        <p:nvPicPr>
          <p:cNvPr id="105476" name="Marcador de contenido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32" t="25237" r="17783" b="68306"/>
          <a:stretch>
            <a:fillRect/>
          </a:stretch>
        </p:blipFill>
        <p:spPr bwMode="auto">
          <a:xfrm>
            <a:off x="1558926" y="44451"/>
            <a:ext cx="9109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CuadroTexto 1"/>
          <p:cNvSpPr txBox="1">
            <a:spLocks noChangeArrowheads="1"/>
          </p:cNvSpPr>
          <p:nvPr/>
        </p:nvSpPr>
        <p:spPr bwMode="auto">
          <a:xfrm>
            <a:off x="3720307" y="5625234"/>
            <a:ext cx="5256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PE" altLang="es-PE" sz="1600" b="1" dirty="0">
                <a:solidFill>
                  <a:srgbClr val="000000"/>
                </a:solidFill>
                <a:latin typeface="Arial" panose="020B0604020202020204" pitchFamily="34" charset="0"/>
              </a:rPr>
              <a:t>Ejes : Apertura de Datos Públicos (Open data);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PE" altLang="es-PE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         Apertura de procesos y uso de redes sociales</a:t>
            </a:r>
          </a:p>
        </p:txBody>
      </p:sp>
    </p:spTree>
    <p:extLst>
      <p:ext uri="{BB962C8B-B14F-4D97-AF65-F5344CB8AC3E}">
        <p14:creationId xmlns:p14="http://schemas.microsoft.com/office/powerpoint/2010/main" val="470752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46984" y="429058"/>
            <a:ext cx="4448175" cy="995362"/>
          </a:xfrm>
          <a:solidFill>
            <a:schemeClr val="bg1">
              <a:lumMod val="9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PE" b="1" dirty="0" smtClean="0">
                <a:solidFill>
                  <a:schemeClr val="tx1"/>
                </a:solidFill>
              </a:rPr>
              <a:t>COMPROMISOS PAGA</a:t>
            </a:r>
            <a:r>
              <a:rPr lang="es-PE" dirty="0" smtClean="0">
                <a:solidFill>
                  <a:schemeClr val="tx1"/>
                </a:solidFill>
              </a:rPr>
              <a:t/>
            </a:r>
            <a:br>
              <a:rPr lang="es-PE" dirty="0" smtClean="0">
                <a:solidFill>
                  <a:schemeClr val="tx1"/>
                </a:solidFill>
              </a:rPr>
            </a:br>
            <a:r>
              <a:rPr lang="es-PE" sz="2100" dirty="0" err="1">
                <a:solidFill>
                  <a:schemeClr val="tx1"/>
                </a:solidFill>
              </a:rPr>
              <a:t>RM°</a:t>
            </a:r>
            <a:r>
              <a:rPr lang="es-PE" sz="2100" dirty="0">
                <a:solidFill>
                  <a:schemeClr val="tx1"/>
                </a:solidFill>
              </a:rPr>
              <a:t> 176-2015-PCM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738867"/>
              </p:ext>
            </p:extLst>
          </p:nvPr>
        </p:nvGraphicFramePr>
        <p:xfrm>
          <a:off x="1557985" y="1640608"/>
          <a:ext cx="8476734" cy="3993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6315340" y="5766776"/>
            <a:ext cx="2488696" cy="758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Rectángulo 8"/>
          <p:cNvSpPr/>
          <p:nvPr/>
        </p:nvSpPr>
        <p:spPr>
          <a:xfrm>
            <a:off x="3421092" y="5766776"/>
            <a:ext cx="2578911" cy="758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CuadroTexto 3"/>
          <p:cNvSpPr txBox="1"/>
          <p:nvPr/>
        </p:nvSpPr>
        <p:spPr>
          <a:xfrm>
            <a:off x="3533895" y="5961484"/>
            <a:ext cx="2466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dirty="0" smtClean="0"/>
              <a:t>INTEGRIDAD PÚBLICA</a:t>
            </a:r>
            <a:endParaRPr lang="es-PE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6228372" y="5961484"/>
            <a:ext cx="2662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dirty="0" smtClean="0"/>
              <a:t>COMUNIDADES SEGURAS</a:t>
            </a:r>
            <a:endParaRPr lang="es-PE" b="1" dirty="0"/>
          </a:p>
        </p:txBody>
      </p:sp>
      <p:sp>
        <p:nvSpPr>
          <p:cNvPr id="11" name="Rectángulo 10"/>
          <p:cNvSpPr/>
          <p:nvPr/>
        </p:nvSpPr>
        <p:spPr>
          <a:xfrm>
            <a:off x="871753" y="5913210"/>
            <a:ext cx="2105891" cy="5640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CuadroTexto 11"/>
          <p:cNvSpPr txBox="1"/>
          <p:nvPr/>
        </p:nvSpPr>
        <p:spPr>
          <a:xfrm>
            <a:off x="1100122" y="5940749"/>
            <a:ext cx="1607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200" b="1" dirty="0" smtClean="0">
                <a:solidFill>
                  <a:schemeClr val="bg1"/>
                </a:solidFill>
              </a:rPr>
              <a:t>AL 2017</a:t>
            </a:r>
            <a:endParaRPr lang="es-PE" sz="3200" b="1" dirty="0">
              <a:solidFill>
                <a:schemeClr val="bg1"/>
              </a:solidFill>
            </a:endParaRPr>
          </a:p>
        </p:txBody>
      </p:sp>
      <p:cxnSp>
        <p:nvCxnSpPr>
          <p:cNvPr id="14" name="Conector recto 13"/>
          <p:cNvCxnSpPr/>
          <p:nvPr/>
        </p:nvCxnSpPr>
        <p:spPr>
          <a:xfrm flipV="1">
            <a:off x="2579063" y="6238872"/>
            <a:ext cx="884132" cy="103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027713" y="6146150"/>
            <a:ext cx="22836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18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ítulo 9"/>
          <p:cNvSpPr>
            <a:spLocks noGrp="1"/>
          </p:cNvSpPr>
          <p:nvPr>
            <p:ph type="title"/>
          </p:nvPr>
        </p:nvSpPr>
        <p:spPr>
          <a:xfrm>
            <a:off x="692727" y="765175"/>
            <a:ext cx="11000509" cy="1150938"/>
          </a:xfrm>
        </p:spPr>
        <p:txBody>
          <a:bodyPr/>
          <a:lstStyle/>
          <a:p>
            <a:pPr algn="ctr" eaLnBrk="1" hangingPunct="1"/>
            <a:r>
              <a:rPr lang="es-PE" altLang="es-PE" sz="3600" b="1" dirty="0"/>
              <a:t>POLÍTICA DE MODERNIZACIÓN DE LA GESTIÓN PÚBLICA</a:t>
            </a:r>
          </a:p>
        </p:txBody>
      </p:sp>
      <p:pic>
        <p:nvPicPr>
          <p:cNvPr id="104451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32" t="25237" r="17783" b="68306"/>
          <a:stretch>
            <a:fillRect/>
          </a:stretch>
        </p:blipFill>
        <p:spPr bwMode="auto">
          <a:xfrm>
            <a:off x="0" y="0"/>
            <a:ext cx="12192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7" y="1719433"/>
            <a:ext cx="11000509" cy="493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165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8873" y="382587"/>
            <a:ext cx="11298382" cy="1631660"/>
          </a:xfrm>
        </p:spPr>
        <p:txBody>
          <a:bodyPr>
            <a:normAutofit/>
          </a:bodyPr>
          <a:lstStyle/>
          <a:p>
            <a:r>
              <a:rPr lang="es-PE" sz="3600" b="1" spc="-100" dirty="0">
                <a:solidFill>
                  <a:srgbClr val="363639"/>
                </a:solidFill>
                <a:latin typeface="Arial"/>
              </a:rPr>
              <a:t>PROGRAMA </a:t>
            </a:r>
            <a:r>
              <a:rPr lang="es-PE" sz="3600" b="1" spc="-100" dirty="0" smtClean="0">
                <a:solidFill>
                  <a:srgbClr val="363639"/>
                </a:solidFill>
                <a:latin typeface="Arial"/>
              </a:rPr>
              <a:t>PAÍS:</a:t>
            </a:r>
            <a:br>
              <a:rPr lang="es-PE" sz="3600" b="1" spc="-100" dirty="0" smtClean="0">
                <a:solidFill>
                  <a:srgbClr val="363639"/>
                </a:solidFill>
                <a:latin typeface="Arial"/>
              </a:rPr>
            </a:br>
            <a:r>
              <a:rPr lang="es-PE" sz="3600" b="1" spc="-100" dirty="0" smtClean="0">
                <a:solidFill>
                  <a:srgbClr val="363639"/>
                </a:solidFill>
                <a:latin typeface="Arial"/>
              </a:rPr>
              <a:t>Instrumento de colaboración Perú-OCDE</a:t>
            </a:r>
            <a:endParaRPr lang="es-PE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3290" y="1872578"/>
            <a:ext cx="11492346" cy="4843753"/>
          </a:xfrm>
        </p:spPr>
        <p:txBody>
          <a:bodyPr>
            <a:normAutofit lnSpcReduction="10000"/>
          </a:bodyPr>
          <a:lstStyle/>
          <a:p>
            <a:pPr algn="just"/>
            <a:r>
              <a:rPr lang="es-PE" dirty="0" smtClean="0"/>
              <a:t>El crecimiento económico del país ha hecho que seamos un país atractivo, dinámico y respetuosos de las normas y de la estabilidad jurídica, por lo tanto el Perú se ha ubicado en el grupo de países con rango de ingresos medios altos y  es reconocido como un país que se enrumba al desarrollo y modernidad.</a:t>
            </a:r>
          </a:p>
          <a:p>
            <a:pPr algn="just"/>
            <a:r>
              <a:rPr lang="es-PE" dirty="0" smtClean="0"/>
              <a:t>La relación con OCDE nos permite aspirar a ser parte de ese foro e incorporar mejores prácticas de sus países miembro, es una oportunidad para intercambio de experiencias y contar con estándares de alto nivel.</a:t>
            </a:r>
          </a:p>
          <a:p>
            <a:pPr algn="just"/>
            <a:r>
              <a:rPr lang="es-PE" dirty="0" smtClean="0"/>
              <a:t>Esto trasciende a un solo Gobierno, por tanto se asume como una política de Estado que busca reformas que se sostengan a largo plazo.</a:t>
            </a:r>
          </a:p>
          <a:p>
            <a:pPr algn="just"/>
            <a:r>
              <a:rPr lang="es-PE" dirty="0" smtClean="0"/>
              <a:t>El proceso es transparente y abierto participan tanto el Estado como la sociedad civil, la academia, el sector privado.</a:t>
            </a:r>
            <a:endParaRPr lang="es-PE" dirty="0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32" t="25237" r="17783" b="68306"/>
          <a:stretch>
            <a:fillRect/>
          </a:stretch>
        </p:blipFill>
        <p:spPr bwMode="auto">
          <a:xfrm>
            <a:off x="0" y="0"/>
            <a:ext cx="12192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88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Tema1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Personalizado 2">
      <a:majorFont>
        <a:latin typeface="Miriam"/>
        <a:ea typeface=""/>
        <a:cs typeface=""/>
      </a:majorFont>
      <a:minorFont>
        <a:latin typeface="Miria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onSGP2015v2.0" id="{7D6ABEB1-02C9-47A1-9EFC-96396DAC23F3}" vid="{723B498E-9283-416A-B0C2-3B3CE308B97D}"/>
    </a:ext>
  </a:extLst>
</a:theme>
</file>

<file path=ppt/theme/theme2.xml><?xml version="1.0" encoding="utf-8"?>
<a:theme xmlns:a="http://schemas.openxmlformats.org/drawingml/2006/main" name="Presentación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4" id="{A6C18331-8005-405C-A06D-8B4F3045C851}" vid="{93A5A841-6D30-43C8-9D98-BC74CE0063BF}"/>
    </a:ext>
  </a:extLst>
</a:theme>
</file>

<file path=ppt/theme/theme3.xml><?xml version="1.0" encoding="utf-8"?>
<a:theme xmlns:a="http://schemas.openxmlformats.org/drawingml/2006/main" name="2_Claridad">
  <a:themeElements>
    <a:clrScheme name="Personalizado 1">
      <a:dk1>
        <a:srgbClr val="363639"/>
      </a:dk1>
      <a:lt1>
        <a:sysClr val="window" lastClr="FFFFFF"/>
      </a:lt1>
      <a:dk2>
        <a:srgbClr val="363639"/>
      </a:dk2>
      <a:lt2>
        <a:srgbClr val="DEDEE0"/>
      </a:lt2>
      <a:accent1>
        <a:srgbClr val="C00000"/>
      </a:accent1>
      <a:accent2>
        <a:srgbClr val="C9BEB8"/>
      </a:accent2>
      <a:accent3>
        <a:srgbClr val="AC956E"/>
      </a:accent3>
      <a:accent4>
        <a:srgbClr val="A4A4A9"/>
      </a:accent4>
      <a:accent5>
        <a:srgbClr val="6C6C72"/>
      </a:accent5>
      <a:accent6>
        <a:srgbClr val="C00000"/>
      </a:accent6>
      <a:hlink>
        <a:srgbClr val="C00000"/>
      </a:hlink>
      <a:folHlink>
        <a:srgbClr val="C00000"/>
      </a:folHlink>
    </a:clrScheme>
    <a:fontScheme name="Personalizado 1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Tema de Office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2062</TotalTime>
  <Words>1772</Words>
  <Application>Microsoft Office PowerPoint</Application>
  <PresentationFormat>Panorámica</PresentationFormat>
  <Paragraphs>263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23</vt:i4>
      </vt:variant>
    </vt:vector>
  </HeadingPairs>
  <TitlesOfParts>
    <vt:vector size="35" baseType="lpstr">
      <vt:lpstr>Arial</vt:lpstr>
      <vt:lpstr>Calibri</vt:lpstr>
      <vt:lpstr>Calibri Light</vt:lpstr>
      <vt:lpstr>Miriam</vt:lpstr>
      <vt:lpstr>Open Sans</vt:lpstr>
      <vt:lpstr>Times New Roman</vt:lpstr>
      <vt:lpstr>Wingdings</vt:lpstr>
      <vt:lpstr>Tema1</vt:lpstr>
      <vt:lpstr>Presentación4</vt:lpstr>
      <vt:lpstr>2_Claridad</vt:lpstr>
      <vt:lpstr>Tema de Office</vt:lpstr>
      <vt:lpstr>1_Tema de Office</vt:lpstr>
      <vt:lpstr>Presentación de PowerPoint</vt:lpstr>
      <vt:lpstr>Objetivo General</vt:lpstr>
      <vt:lpstr>Objetivo Específico</vt:lpstr>
      <vt:lpstr>METODOLOGÍA</vt:lpstr>
      <vt:lpstr>plan de acción de gobierno abierto al 2017  Alcances, Avances y tendencias internacionales</vt:lpstr>
      <vt:lpstr>GOBIERNO ABIERTO  PERÚ- 2011</vt:lpstr>
      <vt:lpstr>COMPROMISOS PAGA RM° 176-2015-PCM</vt:lpstr>
      <vt:lpstr>POLÍTICA DE MODERNIZACIÓN DE LA GESTIÓN PÚBLICA</vt:lpstr>
      <vt:lpstr>PROGRAMA PAÍS: Instrumento de colaboración Perú-OCDE</vt:lpstr>
      <vt:lpstr>Presentación de PowerPoint</vt:lpstr>
      <vt:lpstr>3.6. Gobierno Abierto</vt:lpstr>
      <vt:lpstr>3.6. Gobierno Abierto</vt:lpstr>
      <vt:lpstr>Presentación de PowerPoint</vt:lpstr>
      <vt:lpstr>Presentación de PowerPoint</vt:lpstr>
      <vt:lpstr>Transparencia y Acceso a la información</vt:lpstr>
      <vt:lpstr>Transparencia y Acceso a la información</vt:lpstr>
      <vt:lpstr>Transparencia y Acceso a la información</vt:lpstr>
      <vt:lpstr>Transparencia y Acceso a la Información</vt:lpstr>
      <vt:lpstr>Participación Ciudadana</vt:lpstr>
      <vt:lpstr>Participación Ciudadana</vt:lpstr>
      <vt:lpstr>Rendición de Cuentas</vt:lpstr>
      <vt:lpstr>Rendición de Cuentas</vt:lpstr>
      <vt:lpstr>¡Gracias!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Rogelio Y. Bautista Quispe</dc:creator>
  <cp:lastModifiedBy>Patricia Guillen Nolasco</cp:lastModifiedBy>
  <cp:revision>193</cp:revision>
  <cp:lastPrinted>2015-12-11T14:37:21Z</cp:lastPrinted>
  <dcterms:created xsi:type="dcterms:W3CDTF">2015-07-03T16:06:22Z</dcterms:created>
  <dcterms:modified xsi:type="dcterms:W3CDTF">2016-05-23T16:00:55Z</dcterms:modified>
</cp:coreProperties>
</file>