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1"/>
  </p:notesMasterIdLst>
  <p:sldIdLst>
    <p:sldId id="256" r:id="rId2"/>
    <p:sldId id="257" r:id="rId3"/>
    <p:sldId id="258" r:id="rId4"/>
    <p:sldId id="259" r:id="rId5"/>
    <p:sldId id="270" r:id="rId6"/>
    <p:sldId id="271" r:id="rId7"/>
    <p:sldId id="272" r:id="rId8"/>
    <p:sldId id="273" r:id="rId9"/>
    <p:sldId id="274" r:id="rId10"/>
  </p:sldIdLst>
  <p:sldSz cx="12192000" cy="6858000"/>
  <p:notesSz cx="6858000" cy="9144000"/>
  <p:embeddedFontLst>
    <p:embeddedFont>
      <p:font typeface="Open Sans" panose="020B060402020202020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702"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42235445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0050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64188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504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75162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82201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86080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22071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53663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18044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1524000" y="1122362"/>
            <a:ext cx="9144000" cy="2387600"/>
          </a:xfrm>
          <a:prstGeom prst="rect">
            <a:avLst/>
          </a:prstGeom>
          <a:noFill/>
          <a:ln>
            <a:noFill/>
          </a:ln>
        </p:spPr>
        <p:txBody>
          <a:bodyPr lIns="91425" tIns="91425" rIns="91425" bIns="91425" anchor="b" anchorCtr="0"/>
          <a:lstStyle>
            <a:lvl1pPr marL="0" marR="0" lvl="0" indent="0" algn="ctr" rtl="0">
              <a:lnSpc>
                <a:spcPct val="90000"/>
              </a:lnSpc>
              <a:spcBef>
                <a:spcPts val="0"/>
              </a:spcBef>
              <a:buClr>
                <a:schemeClr val="dk1"/>
              </a:buClr>
              <a:buFont typeface="Open Sans"/>
              <a:buNone/>
              <a:defRPr sz="6000" b="0" i="0" u="none" strike="noStrike" cap="none">
                <a:solidFill>
                  <a:schemeClr val="dk1"/>
                </a:solidFill>
                <a:latin typeface="Open Sans"/>
                <a:ea typeface="Open Sans"/>
                <a:cs typeface="Open Sans"/>
                <a:sym typeface="Open Sans"/>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 name="Shape 13"/>
          <p:cNvSpPr txBox="1">
            <a:spLocks noGrp="1"/>
          </p:cNvSpPr>
          <p:nvPr>
            <p:ph type="subTitle" idx="1"/>
          </p:nvPr>
        </p:nvSpPr>
        <p:spPr>
          <a:xfrm>
            <a:off x="1524000" y="3602037"/>
            <a:ext cx="9144000" cy="1655761"/>
          </a:xfrm>
          <a:prstGeom prst="rect">
            <a:avLst/>
          </a:prstGeom>
          <a:noFill/>
          <a:ln>
            <a:noFill/>
          </a:ln>
        </p:spPr>
        <p:txBody>
          <a:bodyPr lIns="91425" tIns="91425" rIns="91425" bIns="91425" anchor="t" anchorCtr="0"/>
          <a:lstStyle>
            <a:lvl1pPr marL="0" marR="0" lvl="0" indent="0" algn="ctr" rtl="0">
              <a:lnSpc>
                <a:spcPct val="90000"/>
              </a:lnSpc>
              <a:spcBef>
                <a:spcPts val="1000"/>
              </a:spcBef>
              <a:buClr>
                <a:schemeClr val="dk1"/>
              </a:buClr>
              <a:buFont typeface="Arial"/>
              <a:buNone/>
              <a:defRPr sz="2400" b="0" i="0" u="none" strike="noStrike" cap="none">
                <a:solidFill>
                  <a:schemeClr val="dk1"/>
                </a:solidFill>
                <a:latin typeface="Open Sans"/>
                <a:ea typeface="Open Sans"/>
                <a:cs typeface="Open Sans"/>
                <a:sym typeface="Open Sans"/>
              </a:defRPr>
            </a:lvl1pPr>
            <a:lvl2pPr marL="457200" marR="0" lvl="1" indent="0" algn="ctr" rtl="0">
              <a:lnSpc>
                <a:spcPct val="90000"/>
              </a:lnSpc>
              <a:spcBef>
                <a:spcPts val="500"/>
              </a:spcBef>
              <a:buClr>
                <a:schemeClr val="dk1"/>
              </a:buClr>
              <a:buFont typeface="Arial"/>
              <a:buNone/>
              <a:defRPr sz="2000" b="0" i="0" u="none" strike="noStrike" cap="none">
                <a:solidFill>
                  <a:schemeClr val="dk1"/>
                </a:solidFill>
                <a:latin typeface="Open Sans"/>
                <a:ea typeface="Open Sans"/>
                <a:cs typeface="Open Sans"/>
                <a:sym typeface="Open Sans"/>
              </a:defRPr>
            </a:lvl2pPr>
            <a:lvl3pPr marL="914400" marR="0" lvl="2" indent="0" algn="ctr" rtl="0">
              <a:lnSpc>
                <a:spcPct val="90000"/>
              </a:lnSpc>
              <a:spcBef>
                <a:spcPts val="500"/>
              </a:spcBef>
              <a:buClr>
                <a:schemeClr val="dk1"/>
              </a:buClr>
              <a:buFont typeface="Arial"/>
              <a:buNone/>
              <a:defRPr sz="1800" b="0" i="0" u="none" strike="noStrike" cap="none">
                <a:solidFill>
                  <a:schemeClr val="dk1"/>
                </a:solidFill>
                <a:latin typeface="Open Sans"/>
                <a:ea typeface="Open Sans"/>
                <a:cs typeface="Open Sans"/>
                <a:sym typeface="Open Sans"/>
              </a:defRPr>
            </a:lvl3pPr>
            <a:lvl4pPr marL="1371600" marR="0" lvl="3" indent="0" algn="ctr" rtl="0">
              <a:lnSpc>
                <a:spcPct val="90000"/>
              </a:lnSpc>
              <a:spcBef>
                <a:spcPts val="500"/>
              </a:spcBef>
              <a:buClr>
                <a:schemeClr val="dk1"/>
              </a:buClr>
              <a:buFont typeface="Arial"/>
              <a:buNone/>
              <a:defRPr sz="1600" b="0" i="0" u="none" strike="noStrike" cap="none">
                <a:solidFill>
                  <a:schemeClr val="dk1"/>
                </a:solidFill>
                <a:latin typeface="Open Sans"/>
                <a:ea typeface="Open Sans"/>
                <a:cs typeface="Open Sans"/>
                <a:sym typeface="Open Sans"/>
              </a:defRPr>
            </a:lvl4pPr>
            <a:lvl5pPr marL="1828800" marR="0" lvl="4" indent="0" algn="ctr" rtl="0">
              <a:lnSpc>
                <a:spcPct val="90000"/>
              </a:lnSpc>
              <a:spcBef>
                <a:spcPts val="500"/>
              </a:spcBef>
              <a:buClr>
                <a:schemeClr val="dk1"/>
              </a:buClr>
              <a:buFont typeface="Arial"/>
              <a:buNone/>
              <a:defRPr sz="1600" b="0" i="0" u="none" strike="noStrike" cap="none">
                <a:solidFill>
                  <a:schemeClr val="dk1"/>
                </a:solidFill>
                <a:latin typeface="Open Sans"/>
                <a:ea typeface="Open Sans"/>
                <a:cs typeface="Open Sans"/>
                <a:sym typeface="Open Sans"/>
              </a:defRPr>
            </a:lvl5pPr>
            <a:lvl6pPr marL="2286000" marR="0" lvl="5" indent="0" algn="ctr" rtl="0">
              <a:lnSpc>
                <a:spcPct val="90000"/>
              </a:lnSpc>
              <a:spcBef>
                <a:spcPts val="500"/>
              </a:spcBef>
              <a:buClr>
                <a:schemeClr val="dk1"/>
              </a:buClr>
              <a:buFont typeface="Arial"/>
              <a:buNone/>
              <a:defRPr sz="1600" b="0" i="0" u="none" strike="noStrike" cap="none">
                <a:solidFill>
                  <a:schemeClr val="dk1"/>
                </a:solidFill>
                <a:latin typeface="Open Sans"/>
                <a:ea typeface="Open Sans"/>
                <a:cs typeface="Open Sans"/>
                <a:sym typeface="Open Sans"/>
              </a:defRPr>
            </a:lvl6pPr>
            <a:lvl7pPr marL="2743200" marR="0" lvl="6" indent="0" algn="ctr" rtl="0">
              <a:lnSpc>
                <a:spcPct val="90000"/>
              </a:lnSpc>
              <a:spcBef>
                <a:spcPts val="500"/>
              </a:spcBef>
              <a:buClr>
                <a:schemeClr val="dk1"/>
              </a:buClr>
              <a:buFont typeface="Arial"/>
              <a:buNone/>
              <a:defRPr sz="1600" b="0" i="0" u="none" strike="noStrike" cap="none">
                <a:solidFill>
                  <a:schemeClr val="dk1"/>
                </a:solidFill>
                <a:latin typeface="Open Sans"/>
                <a:ea typeface="Open Sans"/>
                <a:cs typeface="Open Sans"/>
                <a:sym typeface="Open Sans"/>
              </a:defRPr>
            </a:lvl7pPr>
            <a:lvl8pPr marL="3200400" marR="0" lvl="7" indent="0" algn="ctr" rtl="0">
              <a:lnSpc>
                <a:spcPct val="90000"/>
              </a:lnSpc>
              <a:spcBef>
                <a:spcPts val="500"/>
              </a:spcBef>
              <a:buClr>
                <a:schemeClr val="dk1"/>
              </a:buClr>
              <a:buFont typeface="Arial"/>
              <a:buNone/>
              <a:defRPr sz="1600" b="0" i="0" u="none" strike="noStrike" cap="none">
                <a:solidFill>
                  <a:schemeClr val="dk1"/>
                </a:solidFill>
                <a:latin typeface="Open Sans"/>
                <a:ea typeface="Open Sans"/>
                <a:cs typeface="Open Sans"/>
                <a:sym typeface="Open Sans"/>
              </a:defRPr>
            </a:lvl8pPr>
            <a:lvl9pPr marL="3657600" marR="0" lvl="8" indent="0" algn="ctr" rtl="0">
              <a:lnSpc>
                <a:spcPct val="90000"/>
              </a:lnSpc>
              <a:spcBef>
                <a:spcPts val="500"/>
              </a:spcBef>
              <a:buClr>
                <a:schemeClr val="dk1"/>
              </a:buClr>
              <a:buFont typeface="Arial"/>
              <a:buNone/>
              <a:defRPr sz="1600" b="0" i="0" u="none" strike="noStrike" cap="none">
                <a:solidFill>
                  <a:schemeClr val="dk1"/>
                </a:solidFill>
                <a:latin typeface="Open Sans"/>
                <a:ea typeface="Open Sans"/>
                <a:cs typeface="Open Sans"/>
                <a:sym typeface="Open Sans"/>
              </a:defRPr>
            </a:lvl9pPr>
          </a:lstStyle>
          <a:p>
            <a:endParaRPr/>
          </a:p>
        </p:txBody>
      </p:sp>
      <p:sp>
        <p:nvSpPr>
          <p:cNvPr id="14" name="Shape 14"/>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15" name="Shape 15"/>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16" name="Shape 16"/>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b="0" i="0" u="none" strike="noStrike" cap="none">
                <a:solidFill>
                  <a:srgbClr val="888888"/>
                </a:solidFill>
                <a:latin typeface="Open Sans"/>
                <a:ea typeface="Open Sans"/>
                <a:cs typeface="Open Sans"/>
                <a:sym typeface="Open Sans"/>
              </a:rPr>
              <a:t>‹Nº›</a:t>
            </a:fld>
            <a:endParaRPr lang="es-PE" sz="1200" b="0" i="0" u="none" strike="noStrike" cap="none">
              <a:solidFill>
                <a:srgbClr val="888888"/>
              </a:solidFill>
              <a:latin typeface="Open Sans"/>
              <a:ea typeface="Open Sans"/>
              <a:cs typeface="Open Sans"/>
              <a:sym typeface="Open San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ítulo y texto vertical">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Open Sans"/>
              <a:buNone/>
              <a:defRPr sz="4400" b="0" i="0" u="none" strike="noStrike" cap="none">
                <a:solidFill>
                  <a:schemeClr val="dk1"/>
                </a:solidFill>
                <a:latin typeface="Open Sans"/>
                <a:ea typeface="Open Sans"/>
                <a:cs typeface="Open Sans"/>
                <a:sym typeface="Open Sans"/>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txBox="1">
            <a:spLocks noGrp="1"/>
          </p:cNvSpPr>
          <p:nvPr>
            <p:ph type="body" idx="1"/>
          </p:nvPr>
        </p:nvSpPr>
        <p:spPr>
          <a:xfrm rot="5400000">
            <a:off x="3920331" y="-1256505"/>
            <a:ext cx="4351338" cy="10515599"/>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Open Sans"/>
                <a:ea typeface="Open Sans"/>
                <a:cs typeface="Open Sans"/>
                <a:sym typeface="Open Sans"/>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Open Sans"/>
                <a:ea typeface="Open Sans"/>
                <a:cs typeface="Open Sans"/>
                <a:sym typeface="Open Sans"/>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71" name="Shape 71"/>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72" name="Shape 72"/>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73" name="Shape 73"/>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a:solidFill>
                  <a:srgbClr val="888888"/>
                </a:solidFill>
                <a:latin typeface="Open Sans"/>
                <a:ea typeface="Open Sans"/>
                <a:cs typeface="Open Sans"/>
                <a:sym typeface="Open Sans"/>
              </a:rPr>
              <a:t>‹Nº›</a:t>
            </a:fld>
            <a:endParaRPr lang="es-PE" sz="1200">
              <a:solidFill>
                <a:srgbClr val="888888"/>
              </a:solidFill>
              <a:latin typeface="Open Sans"/>
              <a:ea typeface="Open Sans"/>
              <a:cs typeface="Open Sans"/>
              <a:sym typeface="Open San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Título vertical y texto">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7133431" y="1956594"/>
            <a:ext cx="5811838" cy="2628899"/>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Open Sans"/>
              <a:buNone/>
              <a:defRPr sz="4400" b="0" i="0" u="none" strike="noStrike" cap="none">
                <a:solidFill>
                  <a:schemeClr val="dk1"/>
                </a:solidFill>
                <a:latin typeface="Open Sans"/>
                <a:ea typeface="Open Sans"/>
                <a:cs typeface="Open Sans"/>
                <a:sym typeface="Open Sans"/>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body" idx="1"/>
          </p:nvPr>
        </p:nvSpPr>
        <p:spPr>
          <a:xfrm rot="5400000">
            <a:off x="1799431" y="-596105"/>
            <a:ext cx="5811838" cy="7734299"/>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Open Sans"/>
                <a:ea typeface="Open Sans"/>
                <a:cs typeface="Open Sans"/>
                <a:sym typeface="Open Sans"/>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Open Sans"/>
                <a:ea typeface="Open Sans"/>
                <a:cs typeface="Open Sans"/>
                <a:sym typeface="Open Sans"/>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77" name="Shape 77"/>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78" name="Shape 78"/>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79" name="Shape 79"/>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a:solidFill>
                  <a:srgbClr val="888888"/>
                </a:solidFill>
                <a:latin typeface="Open Sans"/>
                <a:ea typeface="Open Sans"/>
                <a:cs typeface="Open Sans"/>
                <a:sym typeface="Open Sans"/>
              </a:rPr>
              <a:t>‹Nº›</a:t>
            </a:fld>
            <a:endParaRPr lang="es-PE" sz="1200">
              <a:solidFill>
                <a:srgbClr val="888888"/>
              </a:solidFill>
              <a:latin typeface="Open Sans"/>
              <a:ea typeface="Open Sans"/>
              <a:cs typeface="Open Sans"/>
              <a:sym typeface="Open San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Open Sans"/>
              <a:buNone/>
              <a:defRPr sz="4400" b="0" i="0" u="none" strike="noStrike" cap="none">
                <a:solidFill>
                  <a:schemeClr val="dk1"/>
                </a:solidFill>
                <a:latin typeface="Open Sans"/>
                <a:ea typeface="Open Sans"/>
                <a:cs typeface="Open Sans"/>
                <a:sym typeface="Open Sans"/>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9" name="Shape 19"/>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Open Sans"/>
                <a:ea typeface="Open Sans"/>
                <a:cs typeface="Open Sans"/>
                <a:sym typeface="Open Sans"/>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Open Sans"/>
                <a:ea typeface="Open Sans"/>
                <a:cs typeface="Open Sans"/>
                <a:sym typeface="Open Sans"/>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20" name="Shape 20"/>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21" name="Shape 21"/>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22" name="Shape 22"/>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b="0" i="0" u="none" strike="noStrike" cap="none">
                <a:solidFill>
                  <a:srgbClr val="888888"/>
                </a:solidFill>
                <a:latin typeface="Open Sans"/>
                <a:ea typeface="Open Sans"/>
                <a:cs typeface="Open Sans"/>
                <a:sym typeface="Open Sans"/>
              </a:rPr>
              <a:t>‹Nº›</a:t>
            </a:fld>
            <a:endParaRPr lang="es-PE" sz="1200" b="0" i="0" u="none" strike="noStrike" cap="none">
              <a:solidFill>
                <a:srgbClr val="888888"/>
              </a:solidFill>
              <a:latin typeface="Open Sans"/>
              <a:ea typeface="Open Sans"/>
              <a:cs typeface="Open Sans"/>
              <a:sym typeface="Open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Encabezado de sección">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831850" y="1709738"/>
            <a:ext cx="10515599" cy="2852737"/>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Open Sans"/>
              <a:buNone/>
              <a:defRPr sz="6000" b="0" i="0" u="none" strike="noStrike" cap="none">
                <a:solidFill>
                  <a:schemeClr val="dk1"/>
                </a:solidFill>
                <a:latin typeface="Open Sans"/>
                <a:ea typeface="Open Sans"/>
                <a:cs typeface="Open Sans"/>
                <a:sym typeface="Open Sans"/>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5" name="Shape 25"/>
          <p:cNvSpPr txBox="1">
            <a:spLocks noGrp="1"/>
          </p:cNvSpPr>
          <p:nvPr>
            <p:ph type="body" idx="1"/>
          </p:nvPr>
        </p:nvSpPr>
        <p:spPr>
          <a:xfrm>
            <a:off x="831850" y="4589462"/>
            <a:ext cx="10515599" cy="1500187"/>
          </a:xfrm>
          <a:prstGeom prst="rect">
            <a:avLst/>
          </a:prstGeom>
          <a:noFill/>
          <a:ln>
            <a:noFill/>
          </a:ln>
        </p:spPr>
        <p:txBody>
          <a:bodyPr lIns="91425" tIns="91425" rIns="91425" bIns="91425" anchor="t" anchorCtr="0"/>
          <a:lstStyle>
            <a:lvl1pPr marL="0" marR="0" lvl="0" indent="0" algn="l" rtl="0">
              <a:lnSpc>
                <a:spcPct val="90000"/>
              </a:lnSpc>
              <a:spcBef>
                <a:spcPts val="1000"/>
              </a:spcBef>
              <a:buClr>
                <a:srgbClr val="888888"/>
              </a:buClr>
              <a:buFont typeface="Arial"/>
              <a:buNone/>
              <a:defRPr sz="2400" b="0" i="0" u="none" strike="noStrike" cap="none">
                <a:solidFill>
                  <a:srgbClr val="888888"/>
                </a:solidFill>
                <a:latin typeface="Open Sans"/>
                <a:ea typeface="Open Sans"/>
                <a:cs typeface="Open Sans"/>
                <a:sym typeface="Open Sans"/>
              </a:defRPr>
            </a:lvl1pPr>
            <a:lvl2pPr marL="457200" marR="0" lvl="1" indent="0" algn="l" rtl="0">
              <a:lnSpc>
                <a:spcPct val="90000"/>
              </a:lnSpc>
              <a:spcBef>
                <a:spcPts val="500"/>
              </a:spcBef>
              <a:buClr>
                <a:srgbClr val="888888"/>
              </a:buClr>
              <a:buFont typeface="Arial"/>
              <a:buNone/>
              <a:defRPr sz="2000" b="0" i="0" u="none" strike="noStrike" cap="none">
                <a:solidFill>
                  <a:srgbClr val="888888"/>
                </a:solidFill>
                <a:latin typeface="Open Sans"/>
                <a:ea typeface="Open Sans"/>
                <a:cs typeface="Open Sans"/>
                <a:sym typeface="Open Sans"/>
              </a:defRPr>
            </a:lvl2pPr>
            <a:lvl3pPr marL="914400" marR="0" lvl="2" indent="0" algn="l" rtl="0">
              <a:lnSpc>
                <a:spcPct val="90000"/>
              </a:lnSpc>
              <a:spcBef>
                <a:spcPts val="500"/>
              </a:spcBef>
              <a:buClr>
                <a:srgbClr val="888888"/>
              </a:buClr>
              <a:buFont typeface="Arial"/>
              <a:buNone/>
              <a:defRPr sz="1800" b="0" i="0" u="none" strike="noStrike" cap="none">
                <a:solidFill>
                  <a:srgbClr val="888888"/>
                </a:solidFill>
                <a:latin typeface="Open Sans"/>
                <a:ea typeface="Open Sans"/>
                <a:cs typeface="Open Sans"/>
                <a:sym typeface="Open Sans"/>
              </a:defRPr>
            </a:lvl3pPr>
            <a:lvl4pPr marL="1371600" marR="0" lvl="3" indent="0" algn="l" rtl="0">
              <a:lnSpc>
                <a:spcPct val="90000"/>
              </a:lnSpc>
              <a:spcBef>
                <a:spcPts val="500"/>
              </a:spcBef>
              <a:buClr>
                <a:srgbClr val="888888"/>
              </a:buClr>
              <a:buFont typeface="Arial"/>
              <a:buNone/>
              <a:defRPr sz="1600" b="0" i="0" u="none" strike="noStrike" cap="none">
                <a:solidFill>
                  <a:srgbClr val="888888"/>
                </a:solidFill>
                <a:latin typeface="Open Sans"/>
                <a:ea typeface="Open Sans"/>
                <a:cs typeface="Open Sans"/>
                <a:sym typeface="Open Sans"/>
              </a:defRPr>
            </a:lvl4pPr>
            <a:lvl5pPr marL="1828800" marR="0" lvl="4" indent="0" algn="l" rtl="0">
              <a:lnSpc>
                <a:spcPct val="90000"/>
              </a:lnSpc>
              <a:spcBef>
                <a:spcPts val="500"/>
              </a:spcBef>
              <a:buClr>
                <a:srgbClr val="888888"/>
              </a:buClr>
              <a:buFont typeface="Arial"/>
              <a:buNone/>
              <a:defRPr sz="1600" b="0" i="0" u="none" strike="noStrike" cap="none">
                <a:solidFill>
                  <a:srgbClr val="888888"/>
                </a:solidFill>
                <a:latin typeface="Open Sans"/>
                <a:ea typeface="Open Sans"/>
                <a:cs typeface="Open Sans"/>
                <a:sym typeface="Open Sans"/>
              </a:defRPr>
            </a:lvl5pPr>
            <a:lvl6pPr marL="2286000" marR="0" lvl="5" indent="0" algn="l" rtl="0">
              <a:lnSpc>
                <a:spcPct val="90000"/>
              </a:lnSpc>
              <a:spcBef>
                <a:spcPts val="500"/>
              </a:spcBef>
              <a:buClr>
                <a:srgbClr val="888888"/>
              </a:buClr>
              <a:buFont typeface="Arial"/>
              <a:buNone/>
              <a:defRPr sz="1600" b="0" i="0" u="none" strike="noStrike" cap="none">
                <a:solidFill>
                  <a:srgbClr val="888888"/>
                </a:solidFill>
                <a:latin typeface="Open Sans"/>
                <a:ea typeface="Open Sans"/>
                <a:cs typeface="Open Sans"/>
                <a:sym typeface="Open Sans"/>
              </a:defRPr>
            </a:lvl6pPr>
            <a:lvl7pPr marL="2743200" marR="0" lvl="6" indent="0" algn="l" rtl="0">
              <a:lnSpc>
                <a:spcPct val="90000"/>
              </a:lnSpc>
              <a:spcBef>
                <a:spcPts val="500"/>
              </a:spcBef>
              <a:buClr>
                <a:srgbClr val="888888"/>
              </a:buClr>
              <a:buFont typeface="Arial"/>
              <a:buNone/>
              <a:defRPr sz="1600" b="0" i="0" u="none" strike="noStrike" cap="none">
                <a:solidFill>
                  <a:srgbClr val="888888"/>
                </a:solidFill>
                <a:latin typeface="Open Sans"/>
                <a:ea typeface="Open Sans"/>
                <a:cs typeface="Open Sans"/>
                <a:sym typeface="Open Sans"/>
              </a:defRPr>
            </a:lvl7pPr>
            <a:lvl8pPr marL="3200400" marR="0" lvl="7" indent="0" algn="l" rtl="0">
              <a:lnSpc>
                <a:spcPct val="90000"/>
              </a:lnSpc>
              <a:spcBef>
                <a:spcPts val="500"/>
              </a:spcBef>
              <a:buClr>
                <a:srgbClr val="888888"/>
              </a:buClr>
              <a:buFont typeface="Arial"/>
              <a:buNone/>
              <a:defRPr sz="1600" b="0" i="0" u="none" strike="noStrike" cap="none">
                <a:solidFill>
                  <a:srgbClr val="888888"/>
                </a:solidFill>
                <a:latin typeface="Open Sans"/>
                <a:ea typeface="Open Sans"/>
                <a:cs typeface="Open Sans"/>
                <a:sym typeface="Open Sans"/>
              </a:defRPr>
            </a:lvl8pPr>
            <a:lvl9pPr marL="3657600" marR="0" lvl="8" indent="0" algn="l" rtl="0">
              <a:lnSpc>
                <a:spcPct val="90000"/>
              </a:lnSpc>
              <a:spcBef>
                <a:spcPts val="500"/>
              </a:spcBef>
              <a:buClr>
                <a:srgbClr val="888888"/>
              </a:buClr>
              <a:buFont typeface="Arial"/>
              <a:buNone/>
              <a:defRPr sz="1600" b="0" i="0" u="none" strike="noStrike" cap="none">
                <a:solidFill>
                  <a:srgbClr val="888888"/>
                </a:solidFill>
                <a:latin typeface="Open Sans"/>
                <a:ea typeface="Open Sans"/>
                <a:cs typeface="Open Sans"/>
                <a:sym typeface="Open Sans"/>
              </a:defRPr>
            </a:lvl9pPr>
          </a:lstStyle>
          <a:p>
            <a:endParaRPr/>
          </a:p>
        </p:txBody>
      </p:sp>
      <p:sp>
        <p:nvSpPr>
          <p:cNvPr id="26" name="Shape 26"/>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27" name="Shape 27"/>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28" name="Shape 28"/>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a:solidFill>
                  <a:srgbClr val="888888"/>
                </a:solidFill>
                <a:latin typeface="Open Sans"/>
                <a:ea typeface="Open Sans"/>
                <a:cs typeface="Open Sans"/>
                <a:sym typeface="Open Sans"/>
              </a:rPr>
              <a:t>‹Nº›</a:t>
            </a:fld>
            <a:endParaRPr lang="es-PE" sz="1200">
              <a:solidFill>
                <a:srgbClr val="888888"/>
              </a:solidFill>
              <a:latin typeface="Open Sans"/>
              <a:ea typeface="Open Sans"/>
              <a:cs typeface="Open Sans"/>
              <a:sym typeface="Open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Open Sans"/>
              <a:buNone/>
              <a:defRPr sz="4400" b="0" i="0" u="none" strike="noStrike" cap="none">
                <a:solidFill>
                  <a:schemeClr val="dk1"/>
                </a:solidFill>
                <a:latin typeface="Open Sans"/>
                <a:ea typeface="Open Sans"/>
                <a:cs typeface="Open Sans"/>
                <a:sym typeface="Open Sans"/>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1" name="Shape 31"/>
          <p:cNvSpPr txBox="1">
            <a:spLocks noGrp="1"/>
          </p:cNvSpPr>
          <p:nvPr>
            <p:ph type="body" idx="1"/>
          </p:nvPr>
        </p:nvSpPr>
        <p:spPr>
          <a:xfrm>
            <a:off x="838200" y="1825625"/>
            <a:ext cx="5181600"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Open Sans"/>
                <a:ea typeface="Open Sans"/>
                <a:cs typeface="Open Sans"/>
                <a:sym typeface="Open Sans"/>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Open Sans"/>
                <a:ea typeface="Open Sans"/>
                <a:cs typeface="Open Sans"/>
                <a:sym typeface="Open Sans"/>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32" name="Shape 32"/>
          <p:cNvSpPr txBox="1">
            <a:spLocks noGrp="1"/>
          </p:cNvSpPr>
          <p:nvPr>
            <p:ph type="body" idx="2"/>
          </p:nvPr>
        </p:nvSpPr>
        <p:spPr>
          <a:xfrm>
            <a:off x="6172200" y="1825625"/>
            <a:ext cx="5181600"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Open Sans"/>
                <a:ea typeface="Open Sans"/>
                <a:cs typeface="Open Sans"/>
                <a:sym typeface="Open Sans"/>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Open Sans"/>
                <a:ea typeface="Open Sans"/>
                <a:cs typeface="Open Sans"/>
                <a:sym typeface="Open Sans"/>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33" name="Shape 33"/>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34" name="Shape 34"/>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35" name="Shape 35"/>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a:solidFill>
                  <a:srgbClr val="888888"/>
                </a:solidFill>
                <a:latin typeface="Open Sans"/>
                <a:ea typeface="Open Sans"/>
                <a:cs typeface="Open Sans"/>
                <a:sym typeface="Open Sans"/>
              </a:rPr>
              <a:t>‹Nº›</a:t>
            </a:fld>
            <a:endParaRPr lang="es-PE" sz="1200">
              <a:solidFill>
                <a:srgbClr val="888888"/>
              </a:solidFill>
              <a:latin typeface="Open Sans"/>
              <a:ea typeface="Open Sans"/>
              <a:cs typeface="Open Sans"/>
              <a:sym typeface="Open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ación">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839787"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Open Sans"/>
              <a:buNone/>
              <a:defRPr sz="4400" b="0" i="0" u="none" strike="noStrike" cap="none">
                <a:solidFill>
                  <a:schemeClr val="dk1"/>
                </a:solidFill>
                <a:latin typeface="Open Sans"/>
                <a:ea typeface="Open Sans"/>
                <a:cs typeface="Open Sans"/>
                <a:sym typeface="Open Sans"/>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8" name="Shape 38"/>
          <p:cNvSpPr txBox="1">
            <a:spLocks noGrp="1"/>
          </p:cNvSpPr>
          <p:nvPr>
            <p:ph type="body" idx="1"/>
          </p:nvPr>
        </p:nvSpPr>
        <p:spPr>
          <a:xfrm>
            <a:off x="839787" y="1681163"/>
            <a:ext cx="5157787" cy="823912"/>
          </a:xfrm>
          <a:prstGeom prst="rect">
            <a:avLst/>
          </a:prstGeom>
          <a:noFill/>
          <a:ln>
            <a:noFill/>
          </a:ln>
        </p:spPr>
        <p:txBody>
          <a:bodyPr lIns="91425" tIns="91425" rIns="91425" bIns="91425" anchor="b" anchorCtr="0"/>
          <a:lstStyle>
            <a:lvl1pPr marL="0" marR="0" lvl="0" indent="0" algn="l" rtl="0">
              <a:lnSpc>
                <a:spcPct val="90000"/>
              </a:lnSpc>
              <a:spcBef>
                <a:spcPts val="1000"/>
              </a:spcBef>
              <a:buClr>
                <a:schemeClr val="dk1"/>
              </a:buClr>
              <a:buFont typeface="Arial"/>
              <a:buNone/>
              <a:defRPr sz="2400" b="1" i="0" u="none" strike="noStrike" cap="none">
                <a:solidFill>
                  <a:schemeClr val="dk1"/>
                </a:solidFill>
                <a:latin typeface="Open Sans"/>
                <a:ea typeface="Open Sans"/>
                <a:cs typeface="Open Sans"/>
                <a:sym typeface="Open Sans"/>
              </a:defRPr>
            </a:lvl1pPr>
            <a:lvl2pPr marL="457200" marR="0" lvl="1" indent="0" algn="l" rtl="0">
              <a:lnSpc>
                <a:spcPct val="90000"/>
              </a:lnSpc>
              <a:spcBef>
                <a:spcPts val="500"/>
              </a:spcBef>
              <a:buClr>
                <a:schemeClr val="dk1"/>
              </a:buClr>
              <a:buFont typeface="Arial"/>
              <a:buNone/>
              <a:defRPr sz="2000" b="1" i="0" u="none" strike="noStrike" cap="none">
                <a:solidFill>
                  <a:schemeClr val="dk1"/>
                </a:solidFill>
                <a:latin typeface="Open Sans"/>
                <a:ea typeface="Open Sans"/>
                <a:cs typeface="Open Sans"/>
                <a:sym typeface="Open Sans"/>
              </a:defRPr>
            </a:lvl2pPr>
            <a:lvl3pPr marL="914400" marR="0" lvl="2" indent="0" algn="l" rtl="0">
              <a:lnSpc>
                <a:spcPct val="90000"/>
              </a:lnSpc>
              <a:spcBef>
                <a:spcPts val="500"/>
              </a:spcBef>
              <a:buClr>
                <a:schemeClr val="dk1"/>
              </a:buClr>
              <a:buFont typeface="Arial"/>
              <a:buNone/>
              <a:defRPr sz="1800" b="1" i="0" u="none" strike="noStrike" cap="none">
                <a:solidFill>
                  <a:schemeClr val="dk1"/>
                </a:solidFill>
                <a:latin typeface="Open Sans"/>
                <a:ea typeface="Open Sans"/>
                <a:cs typeface="Open Sans"/>
                <a:sym typeface="Open Sans"/>
              </a:defRPr>
            </a:lvl3pPr>
            <a:lvl4pPr marL="1371600" marR="0" lvl="3"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4pPr>
            <a:lvl5pPr marL="1828800" marR="0" lvl="4"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5pPr>
            <a:lvl6pPr marL="2286000" marR="0" lvl="5"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6pPr>
            <a:lvl7pPr marL="2743200" marR="0" lvl="6"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7pPr>
            <a:lvl8pPr marL="3200400" marR="0" lvl="7"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8pPr>
            <a:lvl9pPr marL="3657600" marR="0" lvl="8"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9pPr>
          </a:lstStyle>
          <a:p>
            <a:endParaRPr/>
          </a:p>
        </p:txBody>
      </p:sp>
      <p:sp>
        <p:nvSpPr>
          <p:cNvPr id="39" name="Shape 39"/>
          <p:cNvSpPr txBox="1">
            <a:spLocks noGrp="1"/>
          </p:cNvSpPr>
          <p:nvPr>
            <p:ph type="body" idx="2"/>
          </p:nvPr>
        </p:nvSpPr>
        <p:spPr>
          <a:xfrm>
            <a:off x="839787" y="2505075"/>
            <a:ext cx="5157787" cy="368458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Open Sans"/>
                <a:ea typeface="Open Sans"/>
                <a:cs typeface="Open Sans"/>
                <a:sym typeface="Open Sans"/>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Open Sans"/>
                <a:ea typeface="Open Sans"/>
                <a:cs typeface="Open Sans"/>
                <a:sym typeface="Open Sans"/>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40" name="Shape 40"/>
          <p:cNvSpPr txBox="1">
            <a:spLocks noGrp="1"/>
          </p:cNvSpPr>
          <p:nvPr>
            <p:ph type="body" idx="3"/>
          </p:nvPr>
        </p:nvSpPr>
        <p:spPr>
          <a:xfrm>
            <a:off x="6172200" y="1681163"/>
            <a:ext cx="5183187" cy="823912"/>
          </a:xfrm>
          <a:prstGeom prst="rect">
            <a:avLst/>
          </a:prstGeom>
          <a:noFill/>
          <a:ln>
            <a:noFill/>
          </a:ln>
        </p:spPr>
        <p:txBody>
          <a:bodyPr lIns="91425" tIns="91425" rIns="91425" bIns="91425" anchor="b" anchorCtr="0"/>
          <a:lstStyle>
            <a:lvl1pPr marL="0" marR="0" lvl="0" indent="0" algn="l" rtl="0">
              <a:lnSpc>
                <a:spcPct val="90000"/>
              </a:lnSpc>
              <a:spcBef>
                <a:spcPts val="1000"/>
              </a:spcBef>
              <a:buClr>
                <a:schemeClr val="dk1"/>
              </a:buClr>
              <a:buFont typeface="Arial"/>
              <a:buNone/>
              <a:defRPr sz="2400" b="1" i="0" u="none" strike="noStrike" cap="none">
                <a:solidFill>
                  <a:schemeClr val="dk1"/>
                </a:solidFill>
                <a:latin typeface="Open Sans"/>
                <a:ea typeface="Open Sans"/>
                <a:cs typeface="Open Sans"/>
                <a:sym typeface="Open Sans"/>
              </a:defRPr>
            </a:lvl1pPr>
            <a:lvl2pPr marL="457200" marR="0" lvl="1" indent="0" algn="l" rtl="0">
              <a:lnSpc>
                <a:spcPct val="90000"/>
              </a:lnSpc>
              <a:spcBef>
                <a:spcPts val="500"/>
              </a:spcBef>
              <a:buClr>
                <a:schemeClr val="dk1"/>
              </a:buClr>
              <a:buFont typeface="Arial"/>
              <a:buNone/>
              <a:defRPr sz="2000" b="1" i="0" u="none" strike="noStrike" cap="none">
                <a:solidFill>
                  <a:schemeClr val="dk1"/>
                </a:solidFill>
                <a:latin typeface="Open Sans"/>
                <a:ea typeface="Open Sans"/>
                <a:cs typeface="Open Sans"/>
                <a:sym typeface="Open Sans"/>
              </a:defRPr>
            </a:lvl2pPr>
            <a:lvl3pPr marL="914400" marR="0" lvl="2" indent="0" algn="l" rtl="0">
              <a:lnSpc>
                <a:spcPct val="90000"/>
              </a:lnSpc>
              <a:spcBef>
                <a:spcPts val="500"/>
              </a:spcBef>
              <a:buClr>
                <a:schemeClr val="dk1"/>
              </a:buClr>
              <a:buFont typeface="Arial"/>
              <a:buNone/>
              <a:defRPr sz="1800" b="1" i="0" u="none" strike="noStrike" cap="none">
                <a:solidFill>
                  <a:schemeClr val="dk1"/>
                </a:solidFill>
                <a:latin typeface="Open Sans"/>
                <a:ea typeface="Open Sans"/>
                <a:cs typeface="Open Sans"/>
                <a:sym typeface="Open Sans"/>
              </a:defRPr>
            </a:lvl3pPr>
            <a:lvl4pPr marL="1371600" marR="0" lvl="3"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4pPr>
            <a:lvl5pPr marL="1828800" marR="0" lvl="4"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5pPr>
            <a:lvl6pPr marL="2286000" marR="0" lvl="5"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6pPr>
            <a:lvl7pPr marL="2743200" marR="0" lvl="6"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7pPr>
            <a:lvl8pPr marL="3200400" marR="0" lvl="7"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8pPr>
            <a:lvl9pPr marL="3657600" marR="0" lvl="8" indent="0" algn="l" rtl="0">
              <a:lnSpc>
                <a:spcPct val="90000"/>
              </a:lnSpc>
              <a:spcBef>
                <a:spcPts val="500"/>
              </a:spcBef>
              <a:buClr>
                <a:schemeClr val="dk1"/>
              </a:buClr>
              <a:buFont typeface="Arial"/>
              <a:buNone/>
              <a:defRPr sz="1600" b="1" i="0" u="none" strike="noStrike" cap="none">
                <a:solidFill>
                  <a:schemeClr val="dk1"/>
                </a:solidFill>
                <a:latin typeface="Open Sans"/>
                <a:ea typeface="Open Sans"/>
                <a:cs typeface="Open Sans"/>
                <a:sym typeface="Open Sans"/>
              </a:defRPr>
            </a:lvl9pPr>
          </a:lstStyle>
          <a:p>
            <a:endParaRPr/>
          </a:p>
        </p:txBody>
      </p:sp>
      <p:sp>
        <p:nvSpPr>
          <p:cNvPr id="41" name="Shape 41"/>
          <p:cNvSpPr txBox="1">
            <a:spLocks noGrp="1"/>
          </p:cNvSpPr>
          <p:nvPr>
            <p:ph type="body" idx="4"/>
          </p:nvPr>
        </p:nvSpPr>
        <p:spPr>
          <a:xfrm>
            <a:off x="6172200" y="2505075"/>
            <a:ext cx="5183187" cy="368458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Open Sans"/>
                <a:ea typeface="Open Sans"/>
                <a:cs typeface="Open Sans"/>
                <a:sym typeface="Open Sans"/>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Open Sans"/>
                <a:ea typeface="Open Sans"/>
                <a:cs typeface="Open Sans"/>
                <a:sym typeface="Open Sans"/>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42" name="Shape 42"/>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43" name="Shape 43"/>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44" name="Shape 44"/>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a:solidFill>
                  <a:srgbClr val="888888"/>
                </a:solidFill>
                <a:latin typeface="Open Sans"/>
                <a:ea typeface="Open Sans"/>
                <a:cs typeface="Open Sans"/>
                <a:sym typeface="Open Sans"/>
              </a:rPr>
              <a:t>‹Nº›</a:t>
            </a:fld>
            <a:endParaRPr lang="es-PE" sz="1200">
              <a:solidFill>
                <a:srgbClr val="888888"/>
              </a:solidFill>
              <a:latin typeface="Open Sans"/>
              <a:ea typeface="Open Sans"/>
              <a:cs typeface="Open Sans"/>
              <a:sym typeface="Open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Open Sans"/>
              <a:buNone/>
              <a:defRPr sz="4400" b="0" i="0" u="none" strike="noStrike" cap="none">
                <a:solidFill>
                  <a:schemeClr val="dk1"/>
                </a:solidFill>
                <a:latin typeface="Open Sans"/>
                <a:ea typeface="Open Sans"/>
                <a:cs typeface="Open Sans"/>
                <a:sym typeface="Open Sans"/>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7" name="Shape 47"/>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48" name="Shape 48"/>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49" name="Shape 49"/>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a:solidFill>
                  <a:srgbClr val="888888"/>
                </a:solidFill>
                <a:latin typeface="Open Sans"/>
                <a:ea typeface="Open Sans"/>
                <a:cs typeface="Open Sans"/>
                <a:sym typeface="Open Sans"/>
              </a:rPr>
              <a:t>‹Nº›</a:t>
            </a:fld>
            <a:endParaRPr lang="es-PE" sz="1200">
              <a:solidFill>
                <a:srgbClr val="888888"/>
              </a:solidFill>
              <a:latin typeface="Open Sans"/>
              <a:ea typeface="Open Sans"/>
              <a:cs typeface="Open Sans"/>
              <a:sym typeface="Open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Shape 50"/>
        <p:cNvGrpSpPr/>
        <p:nvPr/>
      </p:nvGrpSpPr>
      <p:grpSpPr>
        <a:xfrm>
          <a:off x="0" y="0"/>
          <a:ext cx="0" cy="0"/>
          <a:chOff x="0" y="0"/>
          <a:chExt cx="0" cy="0"/>
        </a:xfrm>
      </p:grpSpPr>
      <p:sp>
        <p:nvSpPr>
          <p:cNvPr id="51" name="Shape 51"/>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52" name="Shape 52"/>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53" name="Shape 53"/>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a:solidFill>
                  <a:srgbClr val="888888"/>
                </a:solidFill>
                <a:latin typeface="Open Sans"/>
                <a:ea typeface="Open Sans"/>
                <a:cs typeface="Open Sans"/>
                <a:sym typeface="Open Sans"/>
              </a:rPr>
              <a:t>‹Nº›</a:t>
            </a:fld>
            <a:endParaRPr lang="es-PE" sz="1200">
              <a:solidFill>
                <a:srgbClr val="888888"/>
              </a:solidFill>
              <a:latin typeface="Open Sans"/>
              <a:ea typeface="Open Sans"/>
              <a:cs typeface="Open Sans"/>
              <a:sym typeface="Open San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ido con título">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Open Sans"/>
              <a:buNone/>
              <a:defRPr sz="3200" b="0" i="0" u="none" strike="noStrike" cap="none">
                <a:solidFill>
                  <a:schemeClr val="dk1"/>
                </a:solidFill>
                <a:latin typeface="Open Sans"/>
                <a:ea typeface="Open Sans"/>
                <a:cs typeface="Open Sans"/>
                <a:sym typeface="Open Sans"/>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6" name="Shape 56"/>
          <p:cNvSpPr txBox="1">
            <a:spLocks noGrp="1"/>
          </p:cNvSpPr>
          <p:nvPr>
            <p:ph type="body" idx="1"/>
          </p:nvPr>
        </p:nvSpPr>
        <p:spPr>
          <a:xfrm>
            <a:off x="5183187" y="987425"/>
            <a:ext cx="6172199" cy="4873624"/>
          </a:xfrm>
          <a:prstGeom prst="rect">
            <a:avLst/>
          </a:prstGeom>
          <a:noFill/>
          <a:ln>
            <a:noFill/>
          </a:ln>
        </p:spPr>
        <p:txBody>
          <a:bodyPr lIns="91425" tIns="91425" rIns="91425" bIns="91425" anchor="t" anchorCtr="0"/>
          <a:lstStyle>
            <a:lvl1pPr marL="228600" marR="0" lvl="0" indent="-25400" algn="l" rtl="0">
              <a:lnSpc>
                <a:spcPct val="90000"/>
              </a:lnSpc>
              <a:spcBef>
                <a:spcPts val="1000"/>
              </a:spcBef>
              <a:buClr>
                <a:schemeClr val="dk1"/>
              </a:buClr>
              <a:buSzPct val="100000"/>
              <a:buFont typeface="Arial"/>
              <a:buChar char="•"/>
              <a:defRPr sz="3200" b="0" i="0" u="none" strike="noStrike" cap="none">
                <a:solidFill>
                  <a:schemeClr val="dk1"/>
                </a:solidFill>
                <a:latin typeface="Open Sans"/>
                <a:ea typeface="Open Sans"/>
                <a:cs typeface="Open Sans"/>
                <a:sym typeface="Open Sans"/>
              </a:defRPr>
            </a:lvl1pPr>
            <a:lvl2pPr marL="685800" marR="0" lvl="1" indent="-50800" algn="l" rtl="0">
              <a:lnSpc>
                <a:spcPct val="90000"/>
              </a:lnSpc>
              <a:spcBef>
                <a:spcPts val="500"/>
              </a:spcBef>
              <a:buClr>
                <a:schemeClr val="dk1"/>
              </a:buClr>
              <a:buSzPct val="100000"/>
              <a:buFont typeface="Arial"/>
              <a:buChar char="•"/>
              <a:defRPr sz="2800" b="0" i="0" u="none" strike="noStrike" cap="none">
                <a:solidFill>
                  <a:schemeClr val="dk1"/>
                </a:solidFill>
                <a:latin typeface="Open Sans"/>
                <a:ea typeface="Open Sans"/>
                <a:cs typeface="Open Sans"/>
                <a:sym typeface="Open Sans"/>
              </a:defRPr>
            </a:lvl2pPr>
            <a:lvl3pPr marL="1143000" marR="0" lvl="2" indent="-76200" algn="l" rtl="0">
              <a:lnSpc>
                <a:spcPct val="90000"/>
              </a:lnSpc>
              <a:spcBef>
                <a:spcPts val="500"/>
              </a:spcBef>
              <a:buClr>
                <a:schemeClr val="dk1"/>
              </a:buClr>
              <a:buSzPct val="100000"/>
              <a:buFont typeface="Arial"/>
              <a:buChar char="•"/>
              <a:defRPr sz="2400" b="0" i="0" u="none" strike="noStrike" cap="none">
                <a:solidFill>
                  <a:schemeClr val="dk1"/>
                </a:solidFill>
                <a:latin typeface="Open Sans"/>
                <a:ea typeface="Open Sans"/>
                <a:cs typeface="Open Sans"/>
                <a:sym typeface="Open Sans"/>
              </a:defRPr>
            </a:lvl3pPr>
            <a:lvl4pPr marL="1600200" marR="0" lvl="3"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4pPr>
            <a:lvl5pPr marL="2057400" marR="0" lvl="4"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5pPr>
            <a:lvl6pPr marL="2514600" marR="0" lvl="5"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6pPr>
            <a:lvl7pPr marL="2971800" marR="0" lvl="6"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7pPr>
            <a:lvl8pPr marL="3429000" marR="0" lvl="7"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8pPr>
            <a:lvl9pPr marL="3886200" marR="0" lvl="8"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9pPr>
          </a:lstStyle>
          <a:p>
            <a:endParaRPr/>
          </a:p>
        </p:txBody>
      </p:sp>
      <p:sp>
        <p:nvSpPr>
          <p:cNvPr id="57" name="Shape 57"/>
          <p:cNvSpPr txBox="1">
            <a:spLocks noGrp="1"/>
          </p:cNvSpPr>
          <p:nvPr>
            <p:ph type="body" idx="2"/>
          </p:nvPr>
        </p:nvSpPr>
        <p:spPr>
          <a:xfrm>
            <a:off x="839787" y="2057400"/>
            <a:ext cx="3932237" cy="3811588"/>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1600" b="0" i="0" u="none" strike="noStrike" cap="none">
                <a:solidFill>
                  <a:schemeClr val="dk1"/>
                </a:solidFill>
                <a:latin typeface="Open Sans"/>
                <a:ea typeface="Open Sans"/>
                <a:cs typeface="Open Sans"/>
                <a:sym typeface="Open Sans"/>
              </a:defRPr>
            </a:lvl1pPr>
            <a:lvl2pPr marL="457200" marR="0" lvl="1" indent="0" algn="l" rtl="0">
              <a:lnSpc>
                <a:spcPct val="90000"/>
              </a:lnSpc>
              <a:spcBef>
                <a:spcPts val="500"/>
              </a:spcBef>
              <a:buClr>
                <a:schemeClr val="dk1"/>
              </a:buClr>
              <a:buFont typeface="Arial"/>
              <a:buNone/>
              <a:defRPr sz="1400" b="0" i="0" u="none" strike="noStrike" cap="none">
                <a:solidFill>
                  <a:schemeClr val="dk1"/>
                </a:solidFill>
                <a:latin typeface="Open Sans"/>
                <a:ea typeface="Open Sans"/>
                <a:cs typeface="Open Sans"/>
                <a:sym typeface="Open Sans"/>
              </a:defRPr>
            </a:lvl2pPr>
            <a:lvl3pPr marL="914400" marR="0" lvl="2" indent="0" algn="l" rtl="0">
              <a:lnSpc>
                <a:spcPct val="90000"/>
              </a:lnSpc>
              <a:spcBef>
                <a:spcPts val="500"/>
              </a:spcBef>
              <a:buClr>
                <a:schemeClr val="dk1"/>
              </a:buClr>
              <a:buFont typeface="Arial"/>
              <a:buNone/>
              <a:defRPr sz="1200" b="0" i="0" u="none" strike="noStrike" cap="none">
                <a:solidFill>
                  <a:schemeClr val="dk1"/>
                </a:solidFill>
                <a:latin typeface="Open Sans"/>
                <a:ea typeface="Open Sans"/>
                <a:cs typeface="Open Sans"/>
                <a:sym typeface="Open Sans"/>
              </a:defRPr>
            </a:lvl3pPr>
            <a:lvl4pPr marL="1371600" marR="0" lvl="3"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4pPr>
            <a:lvl5pPr marL="1828800" marR="0" lvl="4"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5pPr>
            <a:lvl6pPr marL="2286000" marR="0" lvl="5"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6pPr>
            <a:lvl7pPr marL="2743200" marR="0" lvl="6"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7pPr>
            <a:lvl8pPr marL="3200400" marR="0" lvl="7"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8pPr>
            <a:lvl9pPr marL="3657600" marR="0" lvl="8"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9pPr>
          </a:lstStyle>
          <a:p>
            <a:endParaRPr/>
          </a:p>
        </p:txBody>
      </p:sp>
      <p:sp>
        <p:nvSpPr>
          <p:cNvPr id="58" name="Shape 58"/>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59" name="Shape 59"/>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60" name="Shape 60"/>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a:solidFill>
                  <a:srgbClr val="888888"/>
                </a:solidFill>
                <a:latin typeface="Open Sans"/>
                <a:ea typeface="Open Sans"/>
                <a:cs typeface="Open Sans"/>
                <a:sym typeface="Open Sans"/>
              </a:rPr>
              <a:t>‹Nº›</a:t>
            </a:fld>
            <a:endParaRPr lang="es-PE" sz="1200">
              <a:solidFill>
                <a:srgbClr val="888888"/>
              </a:solidFill>
              <a:latin typeface="Open Sans"/>
              <a:ea typeface="Open Sans"/>
              <a:cs typeface="Open Sans"/>
              <a:sym typeface="Open San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Imagen con título">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Open Sans"/>
              <a:buNone/>
              <a:defRPr sz="3200" b="0" i="0" u="none" strike="noStrike" cap="none">
                <a:solidFill>
                  <a:schemeClr val="dk1"/>
                </a:solidFill>
                <a:latin typeface="Open Sans"/>
                <a:ea typeface="Open Sans"/>
                <a:cs typeface="Open Sans"/>
                <a:sym typeface="Open Sans"/>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a:spLocks noGrp="1"/>
          </p:cNvSpPr>
          <p:nvPr>
            <p:ph type="pic" idx="2"/>
          </p:nvPr>
        </p:nvSpPr>
        <p:spPr>
          <a:xfrm>
            <a:off x="5183187" y="987425"/>
            <a:ext cx="6172199" cy="4873624"/>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3200" b="0" i="0" u="none" strike="noStrike" cap="none">
                <a:solidFill>
                  <a:schemeClr val="dk1"/>
                </a:solidFill>
                <a:latin typeface="Open Sans"/>
                <a:ea typeface="Open Sans"/>
                <a:cs typeface="Open Sans"/>
                <a:sym typeface="Open Sans"/>
              </a:defRPr>
            </a:lvl1pPr>
            <a:lvl2pPr marL="457200" marR="0" lvl="1" indent="0" algn="l" rtl="0">
              <a:lnSpc>
                <a:spcPct val="90000"/>
              </a:lnSpc>
              <a:spcBef>
                <a:spcPts val="500"/>
              </a:spcBef>
              <a:buClr>
                <a:schemeClr val="dk1"/>
              </a:buClr>
              <a:buFont typeface="Arial"/>
              <a:buNone/>
              <a:defRPr sz="2800" b="0" i="0" u="none" strike="noStrike" cap="none">
                <a:solidFill>
                  <a:schemeClr val="dk1"/>
                </a:solidFill>
                <a:latin typeface="Open Sans"/>
                <a:ea typeface="Open Sans"/>
                <a:cs typeface="Open Sans"/>
                <a:sym typeface="Open Sans"/>
              </a:defRPr>
            </a:lvl2pPr>
            <a:lvl3pPr marL="914400" marR="0" lvl="2" indent="0" algn="l" rtl="0">
              <a:lnSpc>
                <a:spcPct val="90000"/>
              </a:lnSpc>
              <a:spcBef>
                <a:spcPts val="500"/>
              </a:spcBef>
              <a:buClr>
                <a:schemeClr val="dk1"/>
              </a:buClr>
              <a:buFont typeface="Arial"/>
              <a:buNone/>
              <a:defRPr sz="2400" b="0" i="0" u="none" strike="noStrike" cap="none">
                <a:solidFill>
                  <a:schemeClr val="dk1"/>
                </a:solidFill>
                <a:latin typeface="Open Sans"/>
                <a:ea typeface="Open Sans"/>
                <a:cs typeface="Open Sans"/>
                <a:sym typeface="Open Sans"/>
              </a:defRPr>
            </a:lvl3pPr>
            <a:lvl4pPr marL="1371600" marR="0" lvl="3" indent="0" algn="l" rtl="0">
              <a:lnSpc>
                <a:spcPct val="90000"/>
              </a:lnSpc>
              <a:spcBef>
                <a:spcPts val="500"/>
              </a:spcBef>
              <a:buClr>
                <a:schemeClr val="dk1"/>
              </a:buClr>
              <a:buFont typeface="Arial"/>
              <a:buNone/>
              <a:defRPr sz="2000" b="0" i="0" u="none" strike="noStrike" cap="none">
                <a:solidFill>
                  <a:schemeClr val="dk1"/>
                </a:solidFill>
                <a:latin typeface="Open Sans"/>
                <a:ea typeface="Open Sans"/>
                <a:cs typeface="Open Sans"/>
                <a:sym typeface="Open Sans"/>
              </a:defRPr>
            </a:lvl4pPr>
            <a:lvl5pPr marL="1828800" marR="0" lvl="4" indent="0" algn="l" rtl="0">
              <a:lnSpc>
                <a:spcPct val="90000"/>
              </a:lnSpc>
              <a:spcBef>
                <a:spcPts val="500"/>
              </a:spcBef>
              <a:buClr>
                <a:schemeClr val="dk1"/>
              </a:buClr>
              <a:buFont typeface="Arial"/>
              <a:buNone/>
              <a:defRPr sz="2000" b="0" i="0" u="none" strike="noStrike" cap="none">
                <a:solidFill>
                  <a:schemeClr val="dk1"/>
                </a:solidFill>
                <a:latin typeface="Open Sans"/>
                <a:ea typeface="Open Sans"/>
                <a:cs typeface="Open Sans"/>
                <a:sym typeface="Open Sans"/>
              </a:defRPr>
            </a:lvl5pPr>
            <a:lvl6pPr marL="2286000" marR="0" lvl="5" indent="0" algn="l" rtl="0">
              <a:lnSpc>
                <a:spcPct val="90000"/>
              </a:lnSpc>
              <a:spcBef>
                <a:spcPts val="500"/>
              </a:spcBef>
              <a:buClr>
                <a:schemeClr val="dk1"/>
              </a:buClr>
              <a:buFont typeface="Arial"/>
              <a:buNone/>
              <a:defRPr sz="2000" b="0" i="0" u="none" strike="noStrike" cap="none">
                <a:solidFill>
                  <a:schemeClr val="dk1"/>
                </a:solidFill>
                <a:latin typeface="Open Sans"/>
                <a:ea typeface="Open Sans"/>
                <a:cs typeface="Open Sans"/>
                <a:sym typeface="Open Sans"/>
              </a:defRPr>
            </a:lvl6pPr>
            <a:lvl7pPr marL="2743200" marR="0" lvl="6" indent="0" algn="l" rtl="0">
              <a:lnSpc>
                <a:spcPct val="90000"/>
              </a:lnSpc>
              <a:spcBef>
                <a:spcPts val="500"/>
              </a:spcBef>
              <a:buClr>
                <a:schemeClr val="dk1"/>
              </a:buClr>
              <a:buFont typeface="Arial"/>
              <a:buNone/>
              <a:defRPr sz="2000" b="0" i="0" u="none" strike="noStrike" cap="none">
                <a:solidFill>
                  <a:schemeClr val="dk1"/>
                </a:solidFill>
                <a:latin typeface="Open Sans"/>
                <a:ea typeface="Open Sans"/>
                <a:cs typeface="Open Sans"/>
                <a:sym typeface="Open Sans"/>
              </a:defRPr>
            </a:lvl7pPr>
            <a:lvl8pPr marL="3200400" marR="0" lvl="7" indent="0" algn="l" rtl="0">
              <a:lnSpc>
                <a:spcPct val="90000"/>
              </a:lnSpc>
              <a:spcBef>
                <a:spcPts val="500"/>
              </a:spcBef>
              <a:buClr>
                <a:schemeClr val="dk1"/>
              </a:buClr>
              <a:buFont typeface="Arial"/>
              <a:buNone/>
              <a:defRPr sz="2000" b="0" i="0" u="none" strike="noStrike" cap="none">
                <a:solidFill>
                  <a:schemeClr val="dk1"/>
                </a:solidFill>
                <a:latin typeface="Open Sans"/>
                <a:ea typeface="Open Sans"/>
                <a:cs typeface="Open Sans"/>
                <a:sym typeface="Open Sans"/>
              </a:defRPr>
            </a:lvl8pPr>
            <a:lvl9pPr marL="3657600" marR="0" lvl="8" indent="0" algn="l" rtl="0">
              <a:lnSpc>
                <a:spcPct val="90000"/>
              </a:lnSpc>
              <a:spcBef>
                <a:spcPts val="500"/>
              </a:spcBef>
              <a:buClr>
                <a:schemeClr val="dk1"/>
              </a:buClr>
              <a:buFont typeface="Arial"/>
              <a:buNone/>
              <a:defRPr sz="2000" b="0" i="0" u="none" strike="noStrike" cap="none">
                <a:solidFill>
                  <a:schemeClr val="dk1"/>
                </a:solidFill>
                <a:latin typeface="Open Sans"/>
                <a:ea typeface="Open Sans"/>
                <a:cs typeface="Open Sans"/>
                <a:sym typeface="Open Sans"/>
              </a:defRPr>
            </a:lvl9pPr>
          </a:lstStyle>
          <a:p>
            <a:endParaRPr/>
          </a:p>
        </p:txBody>
      </p:sp>
      <p:sp>
        <p:nvSpPr>
          <p:cNvPr id="64" name="Shape 64"/>
          <p:cNvSpPr txBox="1">
            <a:spLocks noGrp="1"/>
          </p:cNvSpPr>
          <p:nvPr>
            <p:ph type="body" idx="1"/>
          </p:nvPr>
        </p:nvSpPr>
        <p:spPr>
          <a:xfrm>
            <a:off x="839787" y="2057400"/>
            <a:ext cx="3932237" cy="3811588"/>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1600" b="0" i="0" u="none" strike="noStrike" cap="none">
                <a:solidFill>
                  <a:schemeClr val="dk1"/>
                </a:solidFill>
                <a:latin typeface="Open Sans"/>
                <a:ea typeface="Open Sans"/>
                <a:cs typeface="Open Sans"/>
                <a:sym typeface="Open Sans"/>
              </a:defRPr>
            </a:lvl1pPr>
            <a:lvl2pPr marL="457200" marR="0" lvl="1" indent="0" algn="l" rtl="0">
              <a:lnSpc>
                <a:spcPct val="90000"/>
              </a:lnSpc>
              <a:spcBef>
                <a:spcPts val="500"/>
              </a:spcBef>
              <a:buClr>
                <a:schemeClr val="dk1"/>
              </a:buClr>
              <a:buFont typeface="Arial"/>
              <a:buNone/>
              <a:defRPr sz="1400" b="0" i="0" u="none" strike="noStrike" cap="none">
                <a:solidFill>
                  <a:schemeClr val="dk1"/>
                </a:solidFill>
                <a:latin typeface="Open Sans"/>
                <a:ea typeface="Open Sans"/>
                <a:cs typeface="Open Sans"/>
                <a:sym typeface="Open Sans"/>
              </a:defRPr>
            </a:lvl2pPr>
            <a:lvl3pPr marL="914400" marR="0" lvl="2" indent="0" algn="l" rtl="0">
              <a:lnSpc>
                <a:spcPct val="90000"/>
              </a:lnSpc>
              <a:spcBef>
                <a:spcPts val="500"/>
              </a:spcBef>
              <a:buClr>
                <a:schemeClr val="dk1"/>
              </a:buClr>
              <a:buFont typeface="Arial"/>
              <a:buNone/>
              <a:defRPr sz="1200" b="0" i="0" u="none" strike="noStrike" cap="none">
                <a:solidFill>
                  <a:schemeClr val="dk1"/>
                </a:solidFill>
                <a:latin typeface="Open Sans"/>
                <a:ea typeface="Open Sans"/>
                <a:cs typeface="Open Sans"/>
                <a:sym typeface="Open Sans"/>
              </a:defRPr>
            </a:lvl3pPr>
            <a:lvl4pPr marL="1371600" marR="0" lvl="3"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4pPr>
            <a:lvl5pPr marL="1828800" marR="0" lvl="4"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5pPr>
            <a:lvl6pPr marL="2286000" marR="0" lvl="5"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6pPr>
            <a:lvl7pPr marL="2743200" marR="0" lvl="6"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7pPr>
            <a:lvl8pPr marL="3200400" marR="0" lvl="7"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8pPr>
            <a:lvl9pPr marL="3657600" marR="0" lvl="8" indent="0" algn="l" rtl="0">
              <a:lnSpc>
                <a:spcPct val="90000"/>
              </a:lnSpc>
              <a:spcBef>
                <a:spcPts val="500"/>
              </a:spcBef>
              <a:buClr>
                <a:schemeClr val="dk1"/>
              </a:buClr>
              <a:buFont typeface="Arial"/>
              <a:buNone/>
              <a:defRPr sz="1000" b="0" i="0" u="none" strike="noStrike" cap="none">
                <a:solidFill>
                  <a:schemeClr val="dk1"/>
                </a:solidFill>
                <a:latin typeface="Open Sans"/>
                <a:ea typeface="Open Sans"/>
                <a:cs typeface="Open Sans"/>
                <a:sym typeface="Open Sans"/>
              </a:defRPr>
            </a:lvl9pPr>
          </a:lstStyle>
          <a:p>
            <a:endParaRPr/>
          </a:p>
        </p:txBody>
      </p:sp>
      <p:sp>
        <p:nvSpPr>
          <p:cNvPr id="65" name="Shape 65"/>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66" name="Shape 66"/>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67" name="Shape 67"/>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a:solidFill>
                  <a:srgbClr val="888888"/>
                </a:solidFill>
                <a:latin typeface="Open Sans"/>
                <a:ea typeface="Open Sans"/>
                <a:cs typeface="Open Sans"/>
                <a:sym typeface="Open Sans"/>
              </a:rPr>
              <a:t>‹Nº›</a:t>
            </a:fld>
            <a:endParaRPr lang="es-PE" sz="1200">
              <a:solidFill>
                <a:srgbClr val="888888"/>
              </a:solidFill>
              <a:latin typeface="Open Sans"/>
              <a:ea typeface="Open Sans"/>
              <a:cs typeface="Open Sans"/>
              <a:sym typeface="Open San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alphaModFix/>
          </a:blip>
          <a:stretch>
            <a:fillRect/>
          </a:stretch>
        </a:blip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Open Sans"/>
              <a:buNone/>
              <a:defRPr sz="4400" b="0" i="0" u="none" strike="noStrike" cap="none">
                <a:solidFill>
                  <a:schemeClr val="dk1"/>
                </a:solidFill>
                <a:latin typeface="Open Sans"/>
                <a:ea typeface="Open Sans"/>
                <a:cs typeface="Open Sans"/>
                <a:sym typeface="Open Sans"/>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 name="Shape 7"/>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Open Sans"/>
                <a:ea typeface="Open Sans"/>
                <a:cs typeface="Open Sans"/>
                <a:sym typeface="Open Sans"/>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Open Sans"/>
                <a:ea typeface="Open Sans"/>
                <a:cs typeface="Open Sans"/>
                <a:sym typeface="Open Sans"/>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8" name="Shape 8"/>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9" name="Shape 9"/>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Open Sans"/>
                <a:ea typeface="Open Sans"/>
                <a:cs typeface="Open Sans"/>
                <a:sym typeface="Open Sans"/>
              </a:defRPr>
            </a:lvl1pPr>
            <a:lvl2pPr marL="457200" marR="0" lvl="1" indent="0" algn="l" rtl="0">
              <a:spcBef>
                <a:spcPts val="0"/>
              </a:spcBef>
              <a:buNone/>
              <a:defRPr sz="1800" b="0" i="0" u="none" strike="noStrike" cap="none">
                <a:solidFill>
                  <a:schemeClr val="dk1"/>
                </a:solidFill>
                <a:latin typeface="Open Sans"/>
                <a:ea typeface="Open Sans"/>
                <a:cs typeface="Open Sans"/>
                <a:sym typeface="Open Sans"/>
              </a:defRPr>
            </a:lvl2pPr>
            <a:lvl3pPr marL="914400" marR="0" lvl="2" indent="0" algn="l" rtl="0">
              <a:spcBef>
                <a:spcPts val="0"/>
              </a:spcBef>
              <a:buNone/>
              <a:defRPr sz="1800" b="0" i="0" u="none" strike="noStrike" cap="none">
                <a:solidFill>
                  <a:schemeClr val="dk1"/>
                </a:solidFill>
                <a:latin typeface="Open Sans"/>
                <a:ea typeface="Open Sans"/>
                <a:cs typeface="Open Sans"/>
                <a:sym typeface="Open Sans"/>
              </a:defRPr>
            </a:lvl3pPr>
            <a:lvl4pPr marL="1371600" marR="0" lvl="3" indent="0" algn="l" rtl="0">
              <a:spcBef>
                <a:spcPts val="0"/>
              </a:spcBef>
              <a:buNone/>
              <a:defRPr sz="1800" b="0" i="0" u="none" strike="noStrike" cap="none">
                <a:solidFill>
                  <a:schemeClr val="dk1"/>
                </a:solidFill>
                <a:latin typeface="Open Sans"/>
                <a:ea typeface="Open Sans"/>
                <a:cs typeface="Open Sans"/>
                <a:sym typeface="Open Sans"/>
              </a:defRPr>
            </a:lvl4pPr>
            <a:lvl5pPr marL="1828800" marR="0" lvl="4" indent="0" algn="l" rtl="0">
              <a:spcBef>
                <a:spcPts val="0"/>
              </a:spcBef>
              <a:buNone/>
              <a:defRPr sz="1800" b="0" i="0" u="none" strike="noStrike" cap="none">
                <a:solidFill>
                  <a:schemeClr val="dk1"/>
                </a:solidFill>
                <a:latin typeface="Open Sans"/>
                <a:ea typeface="Open Sans"/>
                <a:cs typeface="Open Sans"/>
                <a:sym typeface="Open Sans"/>
              </a:defRPr>
            </a:lvl5pPr>
            <a:lvl6pPr marL="2286000" marR="0" lvl="5" indent="0" algn="l" rtl="0">
              <a:spcBef>
                <a:spcPts val="0"/>
              </a:spcBef>
              <a:buNone/>
              <a:defRPr sz="1800" b="0" i="0" u="none" strike="noStrike" cap="none">
                <a:solidFill>
                  <a:schemeClr val="dk1"/>
                </a:solidFill>
                <a:latin typeface="Open Sans"/>
                <a:ea typeface="Open Sans"/>
                <a:cs typeface="Open Sans"/>
                <a:sym typeface="Open Sans"/>
              </a:defRPr>
            </a:lvl6pPr>
            <a:lvl7pPr marL="2743200" marR="0" lvl="6" indent="0" algn="l" rtl="0">
              <a:spcBef>
                <a:spcPts val="0"/>
              </a:spcBef>
              <a:buNone/>
              <a:defRPr sz="1800" b="0" i="0" u="none" strike="noStrike" cap="none">
                <a:solidFill>
                  <a:schemeClr val="dk1"/>
                </a:solidFill>
                <a:latin typeface="Open Sans"/>
                <a:ea typeface="Open Sans"/>
                <a:cs typeface="Open Sans"/>
                <a:sym typeface="Open Sans"/>
              </a:defRPr>
            </a:lvl7pPr>
            <a:lvl8pPr marL="3200400" marR="0" lvl="7" indent="0" algn="l" rtl="0">
              <a:spcBef>
                <a:spcPts val="0"/>
              </a:spcBef>
              <a:buNone/>
              <a:defRPr sz="1800" b="0" i="0" u="none" strike="noStrike" cap="none">
                <a:solidFill>
                  <a:schemeClr val="dk1"/>
                </a:solidFill>
                <a:latin typeface="Open Sans"/>
                <a:ea typeface="Open Sans"/>
                <a:cs typeface="Open Sans"/>
                <a:sym typeface="Open Sans"/>
              </a:defRPr>
            </a:lvl8pPr>
            <a:lvl9pPr marL="3657600" marR="0" lvl="8" indent="0" algn="l" rtl="0">
              <a:spcBef>
                <a:spcPts val="0"/>
              </a:spcBef>
              <a:buNone/>
              <a:defRPr sz="1800" b="0" i="0" u="none" strike="noStrike" cap="none">
                <a:solidFill>
                  <a:schemeClr val="dk1"/>
                </a:solidFill>
                <a:latin typeface="Open Sans"/>
                <a:ea typeface="Open Sans"/>
                <a:cs typeface="Open Sans"/>
                <a:sym typeface="Open Sans"/>
              </a:defRPr>
            </a:lvl9pPr>
          </a:lstStyle>
          <a:p>
            <a:endParaRPr/>
          </a:p>
        </p:txBody>
      </p:sp>
      <p:sp>
        <p:nvSpPr>
          <p:cNvPr id="10" name="Shape 10"/>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PE" sz="1200" b="0" i="0" u="none" strike="noStrike" cap="none">
                <a:solidFill>
                  <a:srgbClr val="888888"/>
                </a:solidFill>
                <a:latin typeface="Open Sans"/>
                <a:ea typeface="Open Sans"/>
                <a:cs typeface="Open Sans"/>
                <a:sym typeface="Open Sans"/>
              </a:rPr>
              <a:t>‹Nº›</a:t>
            </a:fld>
            <a:endParaRPr lang="es-PE" sz="1200" b="0" i="0" u="none" strike="noStrike" cap="none">
              <a:solidFill>
                <a:srgbClr val="888888"/>
              </a:solidFill>
              <a:latin typeface="Open Sans"/>
              <a:ea typeface="Open Sans"/>
              <a:cs typeface="Open Sans"/>
              <a:sym typeface="Open Sans"/>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stretch>
            <a:fillRect/>
          </a:stretch>
        </a:blipFill>
        <a:effectLst/>
      </p:bgPr>
    </p:bg>
    <p:spTree>
      <p:nvGrpSpPr>
        <p:cNvPr id="1" name="Shape 83"/>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9" name="Shape 89"/>
          <p:cNvSpPr/>
          <p:nvPr/>
        </p:nvSpPr>
        <p:spPr>
          <a:xfrm>
            <a:off x="714377" y="3889035"/>
            <a:ext cx="45718" cy="1724778"/>
          </a:xfrm>
          <a:prstGeom prst="rect">
            <a:avLst/>
          </a:prstGeom>
          <a:solidFill>
            <a:srgbClr val="2E75B5"/>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Open Sans"/>
              <a:ea typeface="Open Sans"/>
              <a:cs typeface="Open Sans"/>
              <a:sym typeface="Open Sans"/>
            </a:endParaRPr>
          </a:p>
        </p:txBody>
      </p:sp>
      <p:sp>
        <p:nvSpPr>
          <p:cNvPr id="90" name="Shape 90"/>
          <p:cNvSpPr/>
          <p:nvPr/>
        </p:nvSpPr>
        <p:spPr>
          <a:xfrm>
            <a:off x="5375920" y="1262740"/>
            <a:ext cx="6816079" cy="2238268"/>
          </a:xfrm>
          <a:prstGeom prst="rect">
            <a:avLst/>
          </a:prstGeom>
          <a:solidFill>
            <a:srgbClr val="2E75B5"/>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Open Sans"/>
              <a:ea typeface="Open Sans"/>
              <a:cs typeface="Open Sans"/>
              <a:sym typeface="Open Sans"/>
            </a:endParaRPr>
          </a:p>
        </p:txBody>
      </p:sp>
      <p:sp>
        <p:nvSpPr>
          <p:cNvPr id="8" name="Rectangle 3"/>
          <p:cNvSpPr txBox="1">
            <a:spLocks noChangeArrowheads="1"/>
          </p:cNvSpPr>
          <p:nvPr/>
        </p:nvSpPr>
        <p:spPr>
          <a:xfrm>
            <a:off x="897602" y="4005064"/>
            <a:ext cx="11022430" cy="2088232"/>
          </a:xfrm>
          <a:prstGeom prst="rect">
            <a:avLst/>
          </a:prstGeom>
          <a:noFill/>
          <a:ln>
            <a:noFill/>
          </a:ln>
        </p:spPr>
        <p:txBody>
          <a:bodyPr lIns="91425" tIns="91425" rIns="91425" bIns="91425" rtlCol="0" anchor="t" anchorCtr="0">
            <a:noAutofit/>
          </a:bodyPr>
          <a:lstStyle>
            <a:defPPr marR="0" lvl="0" algn="l" rtl="0">
              <a:lnSpc>
                <a:spcPct val="100000"/>
              </a:lnSpc>
              <a:spcBef>
                <a:spcPts val="0"/>
              </a:spcBef>
              <a:spcAft>
                <a:spcPts val="0"/>
              </a:spcAft>
            </a:defPPr>
            <a:lvl1pPr marL="228600" marR="0" lvl="0" indent="-50800" algn="l" rtl="0">
              <a:lnSpc>
                <a:spcPct val="90000"/>
              </a:lnSpc>
              <a:spcBef>
                <a:spcPts val="1000"/>
              </a:spcBef>
              <a:spcAft>
                <a:spcPts val="0"/>
              </a:spcAft>
              <a:buClr>
                <a:schemeClr val="dk1"/>
              </a:buClr>
              <a:buSzPct val="100000"/>
              <a:buFont typeface="Arial"/>
              <a:buChar char="•"/>
              <a:defRPr sz="2800" b="0" i="0" u="none" strike="noStrike" cap="none">
                <a:solidFill>
                  <a:schemeClr val="dk1"/>
                </a:solidFill>
                <a:latin typeface="Open Sans"/>
                <a:ea typeface="Open Sans"/>
                <a:cs typeface="Open Sans"/>
                <a:sym typeface="Open Sans"/>
              </a:defRPr>
            </a:lvl1pPr>
            <a:lvl2pPr marL="685800" marR="0" lvl="1" indent="-76200" algn="l" rtl="0">
              <a:lnSpc>
                <a:spcPct val="90000"/>
              </a:lnSpc>
              <a:spcBef>
                <a:spcPts val="500"/>
              </a:spcBef>
              <a:spcAft>
                <a:spcPts val="0"/>
              </a:spcAft>
              <a:buClr>
                <a:schemeClr val="dk1"/>
              </a:buClr>
              <a:buSzPct val="100000"/>
              <a:buFont typeface="Arial"/>
              <a:buChar char="•"/>
              <a:defRPr sz="2400" b="0" i="0" u="none" strike="noStrike" cap="none">
                <a:solidFill>
                  <a:schemeClr val="dk1"/>
                </a:solidFill>
                <a:latin typeface="Open Sans"/>
                <a:ea typeface="Open Sans"/>
                <a:cs typeface="Open Sans"/>
                <a:sym typeface="Open Sans"/>
              </a:defRPr>
            </a:lvl2pPr>
            <a:lvl3pPr marL="1143000" marR="0" lvl="2" indent="-101600" algn="l" rtl="0">
              <a:lnSpc>
                <a:spcPct val="90000"/>
              </a:lnSpc>
              <a:spcBef>
                <a:spcPts val="500"/>
              </a:spcBef>
              <a:spcAft>
                <a:spcPts val="0"/>
              </a:spcAft>
              <a:buClr>
                <a:schemeClr val="dk1"/>
              </a:buClr>
              <a:buSzPct val="100000"/>
              <a:buFont typeface="Arial"/>
              <a:buChar char="•"/>
              <a:defRPr sz="2000" b="0" i="0" u="none" strike="noStrike" cap="none">
                <a:solidFill>
                  <a:schemeClr val="dk1"/>
                </a:solidFill>
                <a:latin typeface="Open Sans"/>
                <a:ea typeface="Open Sans"/>
                <a:cs typeface="Open Sans"/>
                <a:sym typeface="Open Sans"/>
              </a:defRPr>
            </a:lvl3pPr>
            <a:lvl4pPr marL="1600200" marR="0" lvl="3" indent="-11430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4pPr>
            <a:lvl5pPr marL="2057400" marR="0" lvl="4" indent="-11430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5pPr>
            <a:lvl6pPr marL="2514600" marR="0" lvl="5" indent="-11430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6pPr>
            <a:lvl7pPr marL="2971800" marR="0" lvl="6" indent="-11430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7pPr>
            <a:lvl8pPr marL="3429000" marR="0" lvl="7" indent="-11430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8pPr>
            <a:lvl9pPr marL="3886200" marR="0" lvl="8" indent="-11430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Open Sans"/>
                <a:ea typeface="Open Sans"/>
                <a:cs typeface="Open Sans"/>
                <a:sym typeface="Open Sans"/>
              </a:defRPr>
            </a:lvl9pPr>
          </a:lstStyle>
          <a:p>
            <a:pPr marL="85725" indent="0">
              <a:spcBef>
                <a:spcPts val="0"/>
              </a:spcBef>
              <a:buFont typeface="Arial" panose="020B0604020202020204" pitchFamily="34" charset="0"/>
              <a:buNone/>
              <a:defRPr/>
            </a:pPr>
            <a:r>
              <a:rPr lang="es-PE" sz="3200" b="1" dirty="0">
                <a:solidFill>
                  <a:srgbClr val="2E75B5"/>
                </a:solidFill>
                <a:latin typeface="Arial"/>
                <a:ea typeface="Arial"/>
                <a:cs typeface="Arial"/>
              </a:rPr>
              <a:t>INSTRUCTIVO PARA LA PARTICIPACION DEL GOBIERNO REGIONAL DE LA </a:t>
            </a:r>
            <a:r>
              <a:rPr lang="es-PE" sz="3200" b="1" dirty="0" smtClean="0">
                <a:solidFill>
                  <a:srgbClr val="2E75B5"/>
                </a:solidFill>
                <a:latin typeface="Arial"/>
                <a:ea typeface="Arial"/>
                <a:cs typeface="Arial"/>
              </a:rPr>
              <a:t>LIBERTAD EN </a:t>
            </a:r>
            <a:r>
              <a:rPr lang="es-PE" sz="3200" b="1" dirty="0">
                <a:solidFill>
                  <a:srgbClr val="2E75B5"/>
                </a:solidFill>
                <a:latin typeface="Arial"/>
                <a:ea typeface="Arial"/>
                <a:cs typeface="Arial"/>
              </a:rPr>
              <a:t>EL PROGRAMA PILOTO </a:t>
            </a:r>
            <a:r>
              <a:rPr lang="es-PE" sz="3200" b="1" dirty="0" smtClean="0">
                <a:solidFill>
                  <a:srgbClr val="2E75B5"/>
                </a:solidFill>
                <a:latin typeface="Arial"/>
                <a:ea typeface="Arial"/>
                <a:cs typeface="Arial"/>
              </a:rPr>
              <a:t>DE </a:t>
            </a:r>
            <a:r>
              <a:rPr lang="es-PE" sz="3200" b="1" dirty="0">
                <a:solidFill>
                  <a:srgbClr val="2E75B5"/>
                </a:solidFill>
                <a:latin typeface="Arial"/>
                <a:ea typeface="Arial"/>
                <a:cs typeface="Arial"/>
              </a:rPr>
              <a:t>GOBIERNO ABIERTO</a:t>
            </a:r>
          </a:p>
          <a:p>
            <a:pPr>
              <a:spcBef>
                <a:spcPts val="0"/>
              </a:spcBef>
              <a:buFont typeface="Arial" panose="020B0604020202020204" pitchFamily="34" charset="0"/>
              <a:buNone/>
              <a:defRPr/>
            </a:pPr>
            <a:endParaRPr lang="es-ES" sz="1000" b="1" dirty="0" smtClean="0">
              <a:solidFill>
                <a:srgbClr val="C00000"/>
              </a:solidFill>
              <a:effectLst>
                <a:outerShdw blurRad="38100" dist="38100" dir="2700000" algn="tl">
                  <a:srgbClr val="000000">
                    <a:alpha val="43137"/>
                  </a:srgbClr>
                </a:outerShdw>
              </a:effectLst>
            </a:endParaRPr>
          </a:p>
          <a:p>
            <a:pPr marL="85725" indent="0">
              <a:spcBef>
                <a:spcPts val="0"/>
              </a:spcBef>
              <a:buFont typeface="Arial" panose="020B0604020202020204" pitchFamily="34" charset="0"/>
              <a:buNone/>
              <a:defRPr/>
            </a:pPr>
            <a:r>
              <a:rPr lang="es-ES" sz="1600" b="1" dirty="0">
                <a:solidFill>
                  <a:srgbClr val="2E75B5"/>
                </a:solidFill>
                <a:latin typeface="Arial"/>
                <a:ea typeface="Arial"/>
                <a:cs typeface="Arial"/>
              </a:rPr>
              <a:t>Mg. </a:t>
            </a:r>
            <a:r>
              <a:rPr lang="es-ES" sz="1600" b="1" dirty="0" err="1">
                <a:solidFill>
                  <a:srgbClr val="2E75B5"/>
                </a:solidFill>
                <a:latin typeface="Arial"/>
                <a:ea typeface="Arial"/>
                <a:cs typeface="Arial"/>
              </a:rPr>
              <a:t>Victor</a:t>
            </a:r>
            <a:r>
              <a:rPr lang="es-ES" sz="1600" b="1" dirty="0">
                <a:solidFill>
                  <a:srgbClr val="2E75B5"/>
                </a:solidFill>
                <a:latin typeface="Arial"/>
                <a:ea typeface="Arial"/>
                <a:cs typeface="Arial"/>
              </a:rPr>
              <a:t> </a:t>
            </a:r>
            <a:r>
              <a:rPr lang="es-ES" sz="1600" b="1" dirty="0" err="1">
                <a:solidFill>
                  <a:srgbClr val="2E75B5"/>
                </a:solidFill>
                <a:latin typeface="Arial"/>
                <a:ea typeface="Arial"/>
                <a:cs typeface="Arial"/>
              </a:rPr>
              <a:t>Lizarzaburu</a:t>
            </a:r>
            <a:r>
              <a:rPr lang="es-ES" sz="1600" b="1" dirty="0">
                <a:solidFill>
                  <a:srgbClr val="2E75B5"/>
                </a:solidFill>
                <a:latin typeface="Arial"/>
                <a:ea typeface="Arial"/>
                <a:cs typeface="Arial"/>
              </a:rPr>
              <a:t> </a:t>
            </a:r>
            <a:r>
              <a:rPr lang="es-ES" sz="1600" b="1" dirty="0" err="1" smtClean="0">
                <a:solidFill>
                  <a:srgbClr val="2E75B5"/>
                </a:solidFill>
                <a:latin typeface="Arial"/>
                <a:ea typeface="Arial"/>
                <a:cs typeface="Arial"/>
              </a:rPr>
              <a:t>Solorzano</a:t>
            </a:r>
            <a:endParaRPr lang="es-ES" sz="1600" b="1" dirty="0" smtClean="0">
              <a:solidFill>
                <a:srgbClr val="2E75B5"/>
              </a:solidFill>
              <a:latin typeface="Arial"/>
              <a:ea typeface="Arial"/>
              <a:cs typeface="Arial"/>
            </a:endParaRPr>
          </a:p>
          <a:p>
            <a:pPr marL="85725" indent="0">
              <a:spcBef>
                <a:spcPts val="0"/>
              </a:spcBef>
              <a:buFont typeface="Arial" panose="020B0604020202020204" pitchFamily="34" charset="0"/>
              <a:buNone/>
              <a:defRPr/>
            </a:pPr>
            <a:r>
              <a:rPr lang="es-ES" sz="1600" b="1" dirty="0">
                <a:solidFill>
                  <a:srgbClr val="2E75B5"/>
                </a:solidFill>
                <a:latin typeface="Arial"/>
                <a:ea typeface="Arial"/>
                <a:cs typeface="Arial"/>
              </a:rPr>
              <a:t>S</a:t>
            </a:r>
            <a:r>
              <a:rPr lang="es-ES" sz="1600" b="1" dirty="0" smtClean="0">
                <a:solidFill>
                  <a:srgbClr val="2E75B5"/>
                </a:solidFill>
                <a:latin typeface="Arial"/>
                <a:ea typeface="Arial"/>
                <a:cs typeface="Arial"/>
              </a:rPr>
              <a:t>ub </a:t>
            </a:r>
            <a:r>
              <a:rPr lang="es-ES" sz="1600" b="1" dirty="0">
                <a:solidFill>
                  <a:srgbClr val="2E75B5"/>
                </a:solidFill>
                <a:latin typeface="Arial"/>
                <a:ea typeface="Arial"/>
                <a:cs typeface="Arial"/>
              </a:rPr>
              <a:t>Gerente de Planeamiento</a:t>
            </a:r>
            <a:endParaRPr lang="es-ES_tradnl" sz="1600" b="1" dirty="0">
              <a:solidFill>
                <a:srgbClr val="2E75B5"/>
              </a:solidFill>
              <a:latin typeface="Arial"/>
              <a:ea typeface="Arial"/>
              <a:cs typeface="Aria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68" y="332656"/>
            <a:ext cx="3857625" cy="571500"/>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5" descr="Resultado de imagen para gobierno abierto peru"/>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E"/>
          </a:p>
        </p:txBody>
      </p:sp>
      <p:sp>
        <p:nvSpPr>
          <p:cNvPr id="4" name="AutoShape 7" descr="Resultado de imagen para gobierno abierto peru"/>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E"/>
          </a:p>
        </p:txBody>
      </p:sp>
      <p:pic>
        <p:nvPicPr>
          <p:cNvPr id="103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9937" y="1340769"/>
            <a:ext cx="6552727" cy="2055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9" name="Shape 99"/>
          <p:cNvSpPr txBox="1">
            <a:spLocks noGrp="1"/>
          </p:cNvSpPr>
          <p:nvPr>
            <p:ph type="body" idx="1"/>
          </p:nvPr>
        </p:nvSpPr>
        <p:spPr>
          <a:xfrm>
            <a:off x="838200" y="1916833"/>
            <a:ext cx="10515599" cy="3528391"/>
          </a:xfrm>
          <a:prstGeom prst="rect">
            <a:avLst/>
          </a:prstGeom>
          <a:noFill/>
          <a:ln>
            <a:noFill/>
          </a:ln>
        </p:spPr>
        <p:txBody>
          <a:bodyPr lIns="91425" tIns="45700" rIns="91425" bIns="45700" anchor="t" anchorCtr="0">
            <a:noAutofit/>
          </a:bodyPr>
          <a:lstStyle/>
          <a:p>
            <a:pPr marL="177800" lvl="0" indent="0" algn="ctr">
              <a:buNone/>
            </a:pPr>
            <a:r>
              <a:rPr lang="es-ES" sz="3600" b="1" dirty="0" smtClean="0">
                <a:solidFill>
                  <a:schemeClr val="accent1">
                    <a:lumMod val="50000"/>
                  </a:schemeClr>
                </a:solidFill>
                <a:latin typeface="Arial"/>
                <a:ea typeface="Arial"/>
                <a:cs typeface="Arial"/>
              </a:rPr>
              <a:t>OBJETIVO</a:t>
            </a:r>
          </a:p>
          <a:p>
            <a:pPr marL="177800" lvl="0" indent="0" algn="ctr">
              <a:buNone/>
            </a:pPr>
            <a:endParaRPr lang="es-PE" sz="2400" b="1" dirty="0">
              <a:solidFill>
                <a:schemeClr val="accent1">
                  <a:lumMod val="50000"/>
                </a:schemeClr>
              </a:solidFill>
              <a:latin typeface="Arial"/>
              <a:ea typeface="Arial"/>
              <a:cs typeface="Arial"/>
            </a:endParaRPr>
          </a:p>
          <a:p>
            <a:pPr marL="177800" indent="0" algn="just">
              <a:buNone/>
            </a:pPr>
            <a:r>
              <a:rPr lang="es-ES" sz="2400" b="1" dirty="0">
                <a:solidFill>
                  <a:srgbClr val="2E75B5"/>
                </a:solidFill>
                <a:latin typeface="Arial"/>
                <a:ea typeface="Arial"/>
                <a:cs typeface="Arial"/>
              </a:rPr>
              <a:t>Regular el proceso de participación del Gobierno Regional de La Libertad en el Programa Piloto de la Alianza para el Gobierno Abierto, con la finalidad de presentar 5 compromisos para programar, implementar y fiscalizar hasta el mes de julio del próximo año; los mismos que deben estar enmarcados en transparencia, rendición de cuentas, participación ciudadana, tecnología e innovación</a:t>
            </a:r>
            <a:r>
              <a:rPr lang="es-ES" dirty="0"/>
              <a:t>.  </a:t>
            </a:r>
            <a:endParaRPr lang="es-PE" dirty="0"/>
          </a:p>
          <a:p>
            <a:pPr marL="228600" marR="0" lvl="0" indent="-228600" algn="l" rtl="0">
              <a:lnSpc>
                <a:spcPct val="90000"/>
              </a:lnSpc>
              <a:spcBef>
                <a:spcPts val="0"/>
              </a:spcBef>
              <a:buClr>
                <a:schemeClr val="dk1"/>
              </a:buClr>
              <a:buSzPct val="100000"/>
              <a:buFont typeface="Arial"/>
              <a:buNone/>
            </a:pPr>
            <a:endParaRPr sz="2800" b="0" i="0" u="none" strike="noStrike" cap="none" dirty="0">
              <a:solidFill>
                <a:schemeClr val="dk1"/>
              </a:solidFill>
              <a:latin typeface="Open Sans"/>
              <a:ea typeface="Open Sans"/>
              <a:cs typeface="Open Sans"/>
              <a:sym typeface="Open Sans"/>
            </a:endParaRP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68" y="332656"/>
            <a:ext cx="3857625" cy="571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68" y="332656"/>
            <a:ext cx="3857625" cy="571500"/>
          </a:xfrm>
          <a:prstGeom prst="rect">
            <a:avLst/>
          </a:prstGeom>
          <a:noFill/>
          <a:extLst>
            <a:ext uri="{909E8E84-426E-40DD-AFC4-6F175D3DCCD1}">
              <a14:hiddenFill xmlns:a14="http://schemas.microsoft.com/office/drawing/2010/main">
                <a:solidFill>
                  <a:srgbClr val="FFFFFF"/>
                </a:solidFill>
              </a14:hiddenFill>
            </a:ext>
          </a:extLst>
        </p:spPr>
      </p:pic>
      <p:sp>
        <p:nvSpPr>
          <p:cNvPr id="5" name="2 Marcador de contenido"/>
          <p:cNvSpPr>
            <a:spLocks noGrp="1"/>
          </p:cNvSpPr>
          <p:nvPr>
            <p:ph type="body" idx="1"/>
          </p:nvPr>
        </p:nvSpPr>
        <p:spPr>
          <a:xfrm>
            <a:off x="335360" y="1268760"/>
            <a:ext cx="11449272" cy="4680520"/>
          </a:xfrm>
        </p:spPr>
        <p:txBody>
          <a:bodyPr/>
          <a:lstStyle/>
          <a:p>
            <a:pPr marL="177800" indent="0" algn="ctr" eaLnBrk="1" hangingPunct="1">
              <a:buNone/>
            </a:pPr>
            <a:r>
              <a:rPr lang="es-PE" altLang="es-PE" sz="3600" b="1" dirty="0" smtClean="0">
                <a:solidFill>
                  <a:schemeClr val="accent1">
                    <a:lumMod val="50000"/>
                  </a:schemeClr>
                </a:solidFill>
                <a:latin typeface="Arial"/>
                <a:ea typeface="Arial"/>
                <a:cs typeface="Arial"/>
              </a:rPr>
              <a:t>ANTECEDENTES</a:t>
            </a:r>
            <a:r>
              <a:rPr lang="es-PE" altLang="es-PE" sz="2200" b="1" dirty="0" smtClean="0">
                <a:solidFill>
                  <a:srgbClr val="2E75B5"/>
                </a:solidFill>
                <a:latin typeface="Arial"/>
                <a:ea typeface="Arial"/>
                <a:cs typeface="Arial"/>
              </a:rPr>
              <a:t> </a:t>
            </a:r>
          </a:p>
          <a:p>
            <a:pPr marL="177800" indent="0" algn="ctr" eaLnBrk="1" hangingPunct="1">
              <a:buNone/>
            </a:pPr>
            <a:endParaRPr lang="es-PE" altLang="es-PE" sz="2200" b="1" dirty="0" smtClean="0">
              <a:solidFill>
                <a:srgbClr val="2E75B5"/>
              </a:solidFill>
              <a:latin typeface="Arial"/>
              <a:ea typeface="Arial"/>
              <a:cs typeface="Arial"/>
            </a:endParaRPr>
          </a:p>
          <a:p>
            <a:pPr marL="177800" indent="0" algn="just" eaLnBrk="1" hangingPunct="1">
              <a:buNone/>
            </a:pPr>
            <a:r>
              <a:rPr lang="es-PE" altLang="es-PE" sz="2200" b="1" dirty="0" smtClean="0">
                <a:solidFill>
                  <a:srgbClr val="2E75B5"/>
                </a:solidFill>
                <a:latin typeface="Arial"/>
                <a:ea typeface="Arial"/>
                <a:cs typeface="Arial"/>
              </a:rPr>
              <a:t>El </a:t>
            </a:r>
            <a:r>
              <a:rPr lang="es-PE" altLang="es-PE" sz="2200" b="1" dirty="0">
                <a:solidFill>
                  <a:srgbClr val="2E75B5"/>
                </a:solidFill>
                <a:latin typeface="Arial"/>
                <a:ea typeface="Arial"/>
                <a:cs typeface="Arial"/>
              </a:rPr>
              <a:t>Gobierno Regional de La libertad ha sido seleccionado, a nivel mundial, como uno de los 15 gobiernos </a:t>
            </a:r>
            <a:r>
              <a:rPr lang="es-PE" altLang="es-PE" sz="2200" b="1" dirty="0" err="1">
                <a:solidFill>
                  <a:srgbClr val="2E75B5"/>
                </a:solidFill>
                <a:latin typeface="Arial"/>
                <a:ea typeface="Arial"/>
                <a:cs typeface="Arial"/>
              </a:rPr>
              <a:t>subnacionales</a:t>
            </a:r>
            <a:r>
              <a:rPr lang="es-PE" altLang="es-PE" sz="2200" b="1" dirty="0">
                <a:solidFill>
                  <a:srgbClr val="2E75B5"/>
                </a:solidFill>
                <a:latin typeface="Arial"/>
                <a:ea typeface="Arial"/>
                <a:cs typeface="Arial"/>
              </a:rPr>
              <a:t> para ser parte del PROGRAMA PILOTO DE LA ALIANZA PARA EL GOBIERNO ABIERTO (Open </a:t>
            </a:r>
            <a:r>
              <a:rPr lang="es-PE" altLang="es-PE" sz="2200" b="1" dirty="0" err="1">
                <a:solidFill>
                  <a:srgbClr val="2E75B5"/>
                </a:solidFill>
                <a:latin typeface="Arial"/>
                <a:ea typeface="Arial"/>
                <a:cs typeface="Arial"/>
              </a:rPr>
              <a:t>Government</a:t>
            </a:r>
            <a:r>
              <a:rPr lang="es-PE" altLang="es-PE" sz="2200" b="1" dirty="0">
                <a:solidFill>
                  <a:srgbClr val="2E75B5"/>
                </a:solidFill>
                <a:latin typeface="Arial"/>
                <a:ea typeface="Arial"/>
                <a:cs typeface="Arial"/>
              </a:rPr>
              <a:t> </a:t>
            </a:r>
            <a:r>
              <a:rPr lang="es-PE" altLang="es-PE" sz="2200" b="1" dirty="0" err="1">
                <a:solidFill>
                  <a:srgbClr val="2E75B5"/>
                </a:solidFill>
                <a:latin typeface="Arial"/>
                <a:ea typeface="Arial"/>
                <a:cs typeface="Arial"/>
              </a:rPr>
              <a:t>Partnership</a:t>
            </a:r>
            <a:r>
              <a:rPr lang="es-PE" altLang="es-PE" sz="2200" b="1" dirty="0">
                <a:solidFill>
                  <a:srgbClr val="2E75B5"/>
                </a:solidFill>
                <a:latin typeface="Arial"/>
                <a:ea typeface="Arial"/>
                <a:cs typeface="Arial"/>
              </a:rPr>
              <a:t>). </a:t>
            </a:r>
          </a:p>
          <a:p>
            <a:pPr marL="177800" indent="0" algn="just" eaLnBrk="1" hangingPunct="1">
              <a:buNone/>
            </a:pPr>
            <a:r>
              <a:rPr lang="es-PE" altLang="es-PE" sz="2200" b="1" dirty="0">
                <a:solidFill>
                  <a:srgbClr val="2E75B5"/>
                </a:solidFill>
                <a:latin typeface="Arial"/>
                <a:ea typeface="Arial"/>
                <a:cs typeface="Arial"/>
              </a:rPr>
              <a:t>La Open </a:t>
            </a:r>
            <a:r>
              <a:rPr lang="es-PE" altLang="es-PE" sz="2200" b="1" dirty="0" err="1">
                <a:solidFill>
                  <a:srgbClr val="2E75B5"/>
                </a:solidFill>
                <a:latin typeface="Arial"/>
                <a:ea typeface="Arial"/>
                <a:cs typeface="Arial"/>
              </a:rPr>
              <a:t>Government</a:t>
            </a:r>
            <a:r>
              <a:rPr lang="es-PE" altLang="es-PE" sz="2200" b="1" dirty="0">
                <a:solidFill>
                  <a:srgbClr val="2E75B5"/>
                </a:solidFill>
                <a:latin typeface="Arial"/>
                <a:ea typeface="Arial"/>
                <a:cs typeface="Arial"/>
              </a:rPr>
              <a:t> </a:t>
            </a:r>
            <a:r>
              <a:rPr lang="es-PE" altLang="es-PE" sz="2200" b="1" dirty="0" err="1">
                <a:solidFill>
                  <a:srgbClr val="2E75B5"/>
                </a:solidFill>
                <a:latin typeface="Arial"/>
                <a:ea typeface="Arial"/>
                <a:cs typeface="Arial"/>
              </a:rPr>
              <a:t>Partnership</a:t>
            </a:r>
            <a:r>
              <a:rPr lang="es-PE" altLang="es-PE" sz="2200" b="1" dirty="0">
                <a:solidFill>
                  <a:srgbClr val="2E75B5"/>
                </a:solidFill>
                <a:latin typeface="Arial"/>
                <a:ea typeface="Arial"/>
                <a:cs typeface="Arial"/>
              </a:rPr>
              <a:t> (OGP) es una alianza de 69 países que busca obtener compromisos concretos de los gobiernos hacia sus ciudadanos para promover la transparencia, empoderamiento, luchar contra la corrupción y usar nuevas tecnologías para fortalecer la gobernanza.</a:t>
            </a:r>
          </a:p>
          <a:p>
            <a:pPr marL="177800" indent="0" algn="just" eaLnBrk="1" hangingPunct="1">
              <a:buNone/>
            </a:pPr>
            <a:r>
              <a:rPr lang="es-PE" altLang="es-PE" sz="2200" b="1" dirty="0">
                <a:solidFill>
                  <a:srgbClr val="2E75B5"/>
                </a:solidFill>
                <a:latin typeface="Arial"/>
                <a:ea typeface="Arial"/>
                <a:cs typeface="Arial"/>
              </a:rPr>
              <a:t>Como parte del desarrollo de este Programa Piloto, el Gobierno Regional de La Libertad deberá presentar un conjunto de iniciativas que constituyan procesos, productos o servicios que ofrezca nuestra institución, con la finalidad que sean incorporadas a la estrategia de Gobierno Abierto.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68" y="332656"/>
            <a:ext cx="3857625" cy="571500"/>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texto"/>
          <p:cNvSpPr>
            <a:spLocks noGrp="1"/>
          </p:cNvSpPr>
          <p:nvPr>
            <p:ph type="body" idx="1"/>
          </p:nvPr>
        </p:nvSpPr>
        <p:spPr>
          <a:xfrm>
            <a:off x="335360" y="1844824"/>
            <a:ext cx="11449272" cy="4423346"/>
          </a:xfrm>
        </p:spPr>
        <p:txBody>
          <a:bodyPr/>
          <a:lstStyle/>
          <a:p>
            <a:pPr algn="just"/>
            <a:r>
              <a:rPr lang="es-ES" sz="1900" b="1" dirty="0">
                <a:solidFill>
                  <a:srgbClr val="2E75B5"/>
                </a:solidFill>
                <a:latin typeface="Arial"/>
                <a:ea typeface="Arial"/>
                <a:cs typeface="Arial"/>
              </a:rPr>
              <a:t>Programa Piloto de Gobierno Abierto: </a:t>
            </a:r>
            <a:r>
              <a:rPr lang="es-ES" sz="1900" dirty="0">
                <a:solidFill>
                  <a:srgbClr val="2E75B5"/>
                </a:solidFill>
                <a:latin typeface="Arial"/>
                <a:ea typeface="Arial"/>
                <a:cs typeface="Arial"/>
              </a:rPr>
              <a:t>El Gobierno Regional ha suscrito un convenio con la Alianza para el Gobierno Abierto para ejecutar un Programa Piloto cuyo plazo de duración es 1 año, durante el cual ejecutará cinco (05)  Proyectos de Gobierno Abierto.</a:t>
            </a:r>
            <a:endParaRPr lang="es-PE" sz="1900" dirty="0">
              <a:solidFill>
                <a:srgbClr val="2E75B5"/>
              </a:solidFill>
              <a:latin typeface="Arial"/>
              <a:ea typeface="Arial"/>
              <a:cs typeface="Arial"/>
            </a:endParaRPr>
          </a:p>
          <a:p>
            <a:pPr algn="just"/>
            <a:r>
              <a:rPr lang="es-ES" sz="1900" b="1" dirty="0">
                <a:solidFill>
                  <a:srgbClr val="2E75B5"/>
                </a:solidFill>
                <a:latin typeface="Arial"/>
                <a:ea typeface="Arial"/>
                <a:cs typeface="Arial"/>
              </a:rPr>
              <a:t>Proyecto de Gobierno Abierto: </a:t>
            </a:r>
            <a:r>
              <a:rPr lang="es-ES" sz="1900" dirty="0">
                <a:solidFill>
                  <a:srgbClr val="2E75B5"/>
                </a:solidFill>
                <a:latin typeface="Arial"/>
                <a:ea typeface="Arial"/>
                <a:cs typeface="Arial"/>
              </a:rPr>
              <a:t>Es una propuesta que aplica las Tecnologías de Información (TI) a actividades seleccionadas, que permitan establecer un modelo para fortalecer la gobernanza y gobernabilidad transparentando la gestión y promoviendo la participación ciudadana. Los criterios clave para elegir la actividad y aplicación informática que constituyen el Proyecto de Gobierno Abierto son “relevancia” y “ambición”, centrados por el “realismo” y la “viabilidad”.</a:t>
            </a:r>
            <a:endParaRPr lang="es-PE" sz="1900" dirty="0">
              <a:solidFill>
                <a:srgbClr val="2E75B5"/>
              </a:solidFill>
              <a:latin typeface="Arial"/>
              <a:ea typeface="Arial"/>
              <a:cs typeface="Arial"/>
            </a:endParaRPr>
          </a:p>
          <a:p>
            <a:pPr algn="just"/>
            <a:r>
              <a:rPr lang="es-ES" sz="1900" b="1" dirty="0">
                <a:solidFill>
                  <a:srgbClr val="2E75B5"/>
                </a:solidFill>
                <a:latin typeface="Arial"/>
                <a:ea typeface="Arial"/>
                <a:cs typeface="Arial"/>
              </a:rPr>
              <a:t>Perfil de Proyecto de Gobierno Abierto: </a:t>
            </a:r>
            <a:r>
              <a:rPr lang="es-ES" sz="1900" dirty="0">
                <a:solidFill>
                  <a:srgbClr val="2E75B5"/>
                </a:solidFill>
                <a:latin typeface="Arial"/>
                <a:ea typeface="Arial"/>
                <a:cs typeface="Arial"/>
              </a:rPr>
              <a:t>El primer paso para llegar al Proyecto de Gobierno Abierto consiste en la formulación de los Perfiles de Proyecto que reúnan las mejores calificaciones para formar parte del Programa. Corresponde a las Gerencias Regionales, con el aporte de la Sociedad Civil vinculada a sus competencias, seleccionar las actividades relevantes, presentándolas con la sustentación suficiente para servir de base al Perfil de Proyecto. El Perfil se completa agregándole el componente de TI necesario, actividad que desarrollaría la Subgerencia de Informática partiendo de la viabilidad técnica y presupuestal que determinen y aporten las Gerencias correspondientes.</a:t>
            </a:r>
            <a:endParaRPr lang="es-PE" sz="1900" dirty="0">
              <a:solidFill>
                <a:srgbClr val="2E75B5"/>
              </a:solidFill>
              <a:latin typeface="Arial"/>
              <a:ea typeface="Arial"/>
              <a:cs typeface="Arial"/>
            </a:endParaRPr>
          </a:p>
          <a:p>
            <a:endParaRPr lang="es-PE" sz="1800" dirty="0"/>
          </a:p>
        </p:txBody>
      </p:sp>
      <p:sp>
        <p:nvSpPr>
          <p:cNvPr id="6" name="Shape 110"/>
          <p:cNvSpPr txBox="1">
            <a:spLocks noGrp="1"/>
          </p:cNvSpPr>
          <p:nvPr>
            <p:ph type="title"/>
          </p:nvPr>
        </p:nvSpPr>
        <p:spPr>
          <a:xfrm>
            <a:off x="838200" y="1052736"/>
            <a:ext cx="10515599" cy="798670"/>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Open Sans"/>
              <a:buNone/>
            </a:pPr>
            <a:r>
              <a:rPr lang="es-PE" sz="3600" b="1" dirty="0" smtClean="0">
                <a:solidFill>
                  <a:schemeClr val="accent1">
                    <a:lumMod val="50000"/>
                  </a:schemeClr>
                </a:solidFill>
                <a:latin typeface="Arial"/>
                <a:ea typeface="Arial"/>
                <a:cs typeface="Arial"/>
              </a:rPr>
              <a:t>DEFINICIONES</a:t>
            </a:r>
            <a:r>
              <a:rPr lang="es-PE" sz="4400" b="0" i="0" u="none" strike="noStrike" cap="none" dirty="0" smtClean="0">
                <a:solidFill>
                  <a:schemeClr val="dk1"/>
                </a:solidFill>
                <a:latin typeface="Open Sans"/>
                <a:ea typeface="Open Sans"/>
                <a:cs typeface="Open Sans"/>
                <a:sym typeface="Open Sans"/>
              </a:rPr>
              <a:t> </a:t>
            </a:r>
            <a:endParaRPr sz="4400" b="0" i="0" u="none" strike="noStrike" cap="none" dirty="0">
              <a:solidFill>
                <a:schemeClr val="dk1"/>
              </a:solidFill>
              <a:latin typeface="Open Sans"/>
              <a:ea typeface="Open Sans"/>
              <a:cs typeface="Open Sans"/>
              <a:sym typeface="Open Sans"/>
            </a:endParaRPr>
          </a:p>
        </p:txBody>
      </p:sp>
    </p:spTree>
    <p:extLst>
      <p:ext uri="{BB962C8B-B14F-4D97-AF65-F5344CB8AC3E}">
        <p14:creationId xmlns:p14="http://schemas.microsoft.com/office/powerpoint/2010/main" val="1637614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1" name="Shape 111"/>
          <p:cNvSpPr txBox="1">
            <a:spLocks noGrp="1"/>
          </p:cNvSpPr>
          <p:nvPr>
            <p:ph type="body" idx="1"/>
          </p:nvPr>
        </p:nvSpPr>
        <p:spPr>
          <a:xfrm>
            <a:off x="263352" y="1052736"/>
            <a:ext cx="11593288" cy="5472608"/>
          </a:xfrm>
          <a:prstGeom prst="rect">
            <a:avLst/>
          </a:prstGeom>
          <a:noFill/>
          <a:ln>
            <a:noFill/>
          </a:ln>
        </p:spPr>
        <p:txBody>
          <a:bodyPr lIns="91425" tIns="45700" rIns="91425" bIns="45700" anchor="t" anchorCtr="0">
            <a:noAutofit/>
          </a:bodyPr>
          <a:lstStyle/>
          <a:p>
            <a:pPr marL="177800" lvl="0" indent="0" algn="ctr">
              <a:buNone/>
            </a:pPr>
            <a:r>
              <a:rPr lang="es-ES" sz="3600" b="1" dirty="0">
                <a:solidFill>
                  <a:schemeClr val="accent1">
                    <a:lumMod val="50000"/>
                  </a:schemeClr>
                </a:solidFill>
                <a:latin typeface="Arial"/>
                <a:ea typeface="Arial"/>
                <a:cs typeface="Arial"/>
              </a:rPr>
              <a:t>CRITERIOS PERTINENTES PARA EL </a:t>
            </a:r>
            <a:r>
              <a:rPr lang="es-ES" sz="3600" b="1" dirty="0" smtClean="0">
                <a:solidFill>
                  <a:schemeClr val="accent1">
                    <a:lumMod val="50000"/>
                  </a:schemeClr>
                </a:solidFill>
                <a:latin typeface="Arial"/>
                <a:ea typeface="Arial"/>
                <a:cs typeface="Arial"/>
              </a:rPr>
              <a:t>PERFIL</a:t>
            </a:r>
            <a:endParaRPr lang="es-PE" sz="3600" b="1" dirty="0" smtClean="0">
              <a:solidFill>
                <a:schemeClr val="accent1">
                  <a:lumMod val="50000"/>
                </a:schemeClr>
              </a:solidFill>
              <a:latin typeface="Arial"/>
              <a:ea typeface="Arial"/>
              <a:cs typeface="Arial"/>
            </a:endParaRPr>
          </a:p>
          <a:p>
            <a:pPr marL="177800" indent="0" algn="just">
              <a:lnSpc>
                <a:spcPct val="100000"/>
              </a:lnSpc>
              <a:spcBef>
                <a:spcPts val="0"/>
              </a:spcBef>
              <a:buNone/>
            </a:pPr>
            <a:r>
              <a:rPr lang="es-ES" sz="1700" dirty="0" smtClean="0">
                <a:solidFill>
                  <a:srgbClr val="2E75B5"/>
                </a:solidFill>
                <a:latin typeface="Arial"/>
                <a:ea typeface="Arial"/>
                <a:cs typeface="Arial"/>
              </a:rPr>
              <a:t>Un Proyecto de Gobierno Abierto puede tener como base:</a:t>
            </a:r>
            <a:endParaRPr lang="es-PE" sz="1700" dirty="0" smtClean="0">
              <a:solidFill>
                <a:srgbClr val="2E75B5"/>
              </a:solidFill>
              <a:latin typeface="Arial"/>
              <a:ea typeface="Arial"/>
              <a:cs typeface="Arial"/>
            </a:endParaRPr>
          </a:p>
          <a:p>
            <a:pPr marL="468000" lvl="0" indent="-252000" algn="just">
              <a:lnSpc>
                <a:spcPct val="100000"/>
              </a:lnSpc>
              <a:spcBef>
                <a:spcPts val="0"/>
              </a:spcBef>
              <a:buFont typeface="Wingdings" panose="05000000000000000000" pitchFamily="2" charset="2"/>
              <a:buChar char="§"/>
            </a:pPr>
            <a:r>
              <a:rPr lang="es-ES" sz="1700" dirty="0" smtClean="0">
                <a:solidFill>
                  <a:srgbClr val="2E75B5"/>
                </a:solidFill>
                <a:latin typeface="Arial"/>
                <a:ea typeface="Arial"/>
                <a:cs typeface="Arial"/>
              </a:rPr>
              <a:t>Una </a:t>
            </a:r>
            <a:r>
              <a:rPr lang="es-ES" sz="1700" dirty="0">
                <a:solidFill>
                  <a:srgbClr val="2E75B5"/>
                </a:solidFill>
                <a:latin typeface="Arial"/>
                <a:ea typeface="Arial"/>
                <a:cs typeface="Arial"/>
              </a:rPr>
              <a:t>actividad relevante o un conjunto integrado de actividades.</a:t>
            </a:r>
            <a:endParaRPr lang="es-PE" sz="1700" dirty="0">
              <a:solidFill>
                <a:srgbClr val="2E75B5"/>
              </a:solidFill>
              <a:latin typeface="Arial"/>
              <a:ea typeface="Arial"/>
              <a:cs typeface="Arial"/>
            </a:endParaRPr>
          </a:p>
          <a:p>
            <a:pPr marL="468000" lvl="0" indent="-252000" algn="just">
              <a:lnSpc>
                <a:spcPct val="100000"/>
              </a:lnSpc>
              <a:spcBef>
                <a:spcPts val="0"/>
              </a:spcBef>
              <a:buFont typeface="Wingdings" panose="05000000000000000000" pitchFamily="2" charset="2"/>
              <a:buChar char="§"/>
            </a:pPr>
            <a:r>
              <a:rPr lang="es-ES" sz="1700" dirty="0">
                <a:solidFill>
                  <a:srgbClr val="2E75B5"/>
                </a:solidFill>
                <a:latin typeface="Arial"/>
                <a:ea typeface="Arial"/>
                <a:cs typeface="Arial"/>
              </a:rPr>
              <a:t>Un servicio de amplia cobertura o un proceso de amplia demanda ciudadana. </a:t>
            </a:r>
            <a:endParaRPr lang="es-PE" sz="1700" dirty="0">
              <a:solidFill>
                <a:srgbClr val="2E75B5"/>
              </a:solidFill>
              <a:latin typeface="Arial"/>
              <a:ea typeface="Arial"/>
              <a:cs typeface="Arial"/>
            </a:endParaRPr>
          </a:p>
          <a:p>
            <a:pPr marL="468000" lvl="0" indent="-252000" algn="just">
              <a:lnSpc>
                <a:spcPct val="100000"/>
              </a:lnSpc>
              <a:spcBef>
                <a:spcPts val="0"/>
              </a:spcBef>
              <a:buFont typeface="Wingdings" panose="05000000000000000000" pitchFamily="2" charset="2"/>
              <a:buChar char="§"/>
            </a:pPr>
            <a:r>
              <a:rPr lang="es-ES" sz="1700" dirty="0">
                <a:solidFill>
                  <a:srgbClr val="2E75B5"/>
                </a:solidFill>
                <a:latin typeface="Arial"/>
                <a:ea typeface="Arial"/>
                <a:cs typeface="Arial"/>
              </a:rPr>
              <a:t>Corresponder a un programa presupuestal o ser todavía una actividad que no produce resultados (APNOP). </a:t>
            </a:r>
            <a:endParaRPr lang="es-PE" sz="1700" dirty="0">
              <a:solidFill>
                <a:srgbClr val="2E75B5"/>
              </a:solidFill>
              <a:latin typeface="Arial"/>
              <a:ea typeface="Arial"/>
              <a:cs typeface="Arial"/>
            </a:endParaRPr>
          </a:p>
          <a:p>
            <a:pPr marL="177800" indent="0" algn="just">
              <a:buNone/>
            </a:pPr>
            <a:r>
              <a:rPr lang="es-ES" sz="1700" dirty="0">
                <a:solidFill>
                  <a:srgbClr val="2E75B5"/>
                </a:solidFill>
                <a:latin typeface="Arial"/>
                <a:ea typeface="Arial"/>
                <a:cs typeface="Arial"/>
              </a:rPr>
              <a:t>En algunos casos su relevancia y pertinencia será calificada por la propia naturaleza de la acción y en otros porque la aplicación de TI permite convertirla en eventos con impacto sobre la gobernanza, la transparencia y la participación ciudadana. </a:t>
            </a:r>
            <a:endParaRPr lang="es-PE" sz="1700" dirty="0">
              <a:solidFill>
                <a:srgbClr val="2E75B5"/>
              </a:solidFill>
              <a:latin typeface="Arial"/>
              <a:ea typeface="Arial"/>
              <a:cs typeface="Arial"/>
            </a:endParaRPr>
          </a:p>
          <a:p>
            <a:pPr marL="177800" indent="0" algn="just">
              <a:buNone/>
            </a:pPr>
            <a:r>
              <a:rPr lang="es-ES" sz="1700" dirty="0">
                <a:solidFill>
                  <a:srgbClr val="2E75B5"/>
                </a:solidFill>
                <a:latin typeface="Arial"/>
                <a:ea typeface="Arial"/>
                <a:cs typeface="Arial"/>
              </a:rPr>
              <a:t>En ese sentido es posible incluir como elementos de la propuesta el requerimiento de aplicaciones informáticas para:</a:t>
            </a:r>
            <a:endParaRPr lang="es-PE" sz="1700" dirty="0">
              <a:solidFill>
                <a:srgbClr val="2E75B5"/>
              </a:solidFill>
              <a:latin typeface="Arial"/>
              <a:ea typeface="Arial"/>
              <a:cs typeface="Arial"/>
            </a:endParaRPr>
          </a:p>
          <a:p>
            <a:pPr marL="468000" lvl="0" indent="-252000" algn="just">
              <a:lnSpc>
                <a:spcPct val="100000"/>
              </a:lnSpc>
              <a:spcBef>
                <a:spcPts val="0"/>
              </a:spcBef>
              <a:buFont typeface="Wingdings" panose="05000000000000000000" pitchFamily="2" charset="2"/>
              <a:buChar char="§"/>
            </a:pPr>
            <a:r>
              <a:rPr lang="es-ES" sz="1700" dirty="0">
                <a:solidFill>
                  <a:srgbClr val="2E75B5"/>
                </a:solidFill>
                <a:latin typeface="Arial"/>
                <a:ea typeface="Arial"/>
                <a:cs typeface="Arial"/>
              </a:rPr>
              <a:t>Generar efectos de </a:t>
            </a:r>
            <a:r>
              <a:rPr lang="es-ES" sz="1700" dirty="0" err="1">
                <a:solidFill>
                  <a:srgbClr val="2E75B5"/>
                </a:solidFill>
                <a:latin typeface="Arial"/>
                <a:ea typeface="Arial"/>
                <a:cs typeface="Arial"/>
              </a:rPr>
              <a:t>feed</a:t>
            </a:r>
            <a:r>
              <a:rPr lang="es-ES" sz="1700" dirty="0">
                <a:solidFill>
                  <a:srgbClr val="2E75B5"/>
                </a:solidFill>
                <a:latin typeface="Arial"/>
                <a:ea typeface="Arial"/>
                <a:cs typeface="Arial"/>
              </a:rPr>
              <a:t> back con los usuarios</a:t>
            </a:r>
            <a:endParaRPr lang="es-PE" sz="1700" dirty="0">
              <a:solidFill>
                <a:srgbClr val="2E75B5"/>
              </a:solidFill>
              <a:latin typeface="Arial"/>
              <a:ea typeface="Arial"/>
              <a:cs typeface="Arial"/>
            </a:endParaRPr>
          </a:p>
          <a:p>
            <a:pPr marL="468000" lvl="0" indent="-252000" algn="just">
              <a:lnSpc>
                <a:spcPct val="100000"/>
              </a:lnSpc>
              <a:spcBef>
                <a:spcPts val="0"/>
              </a:spcBef>
              <a:buFont typeface="Wingdings" panose="05000000000000000000" pitchFamily="2" charset="2"/>
              <a:buChar char="§"/>
            </a:pPr>
            <a:r>
              <a:rPr lang="es-ES" sz="1700" dirty="0">
                <a:solidFill>
                  <a:srgbClr val="2E75B5"/>
                </a:solidFill>
                <a:latin typeface="Arial"/>
                <a:ea typeface="Arial"/>
                <a:cs typeface="Arial"/>
              </a:rPr>
              <a:t>Desarrollo de consultas </a:t>
            </a:r>
            <a:r>
              <a:rPr lang="es-ES" sz="1700" dirty="0" err="1">
                <a:solidFill>
                  <a:srgbClr val="2E75B5"/>
                </a:solidFill>
                <a:latin typeface="Arial"/>
                <a:ea typeface="Arial"/>
                <a:cs typeface="Arial"/>
              </a:rPr>
              <a:t>on</a:t>
            </a:r>
            <a:r>
              <a:rPr lang="es-ES" sz="1700" dirty="0">
                <a:solidFill>
                  <a:srgbClr val="2E75B5"/>
                </a:solidFill>
                <a:latin typeface="Arial"/>
                <a:ea typeface="Arial"/>
                <a:cs typeface="Arial"/>
              </a:rPr>
              <a:t> line para efectos de acceso a la información, opinión, medición, focalización y evaluación de las políticas</a:t>
            </a:r>
            <a:endParaRPr lang="es-PE" sz="1700" dirty="0">
              <a:solidFill>
                <a:srgbClr val="2E75B5"/>
              </a:solidFill>
              <a:latin typeface="Arial"/>
              <a:ea typeface="Arial"/>
              <a:cs typeface="Arial"/>
            </a:endParaRPr>
          </a:p>
          <a:p>
            <a:pPr marL="468000" lvl="0" indent="-252000" algn="just">
              <a:lnSpc>
                <a:spcPct val="100000"/>
              </a:lnSpc>
              <a:spcBef>
                <a:spcPts val="0"/>
              </a:spcBef>
              <a:buFont typeface="Wingdings" panose="05000000000000000000" pitchFamily="2" charset="2"/>
              <a:buChar char="§"/>
            </a:pPr>
            <a:r>
              <a:rPr lang="es-ES" sz="1700" dirty="0">
                <a:solidFill>
                  <a:srgbClr val="2E75B5"/>
                </a:solidFill>
                <a:latin typeface="Arial"/>
                <a:ea typeface="Arial"/>
                <a:cs typeface="Arial"/>
              </a:rPr>
              <a:t>Links con otras aplicaciones públicas y privadas vinculadas a la actividad, etc. </a:t>
            </a:r>
            <a:endParaRPr lang="es-PE" sz="1700" dirty="0">
              <a:solidFill>
                <a:srgbClr val="2E75B5"/>
              </a:solidFill>
              <a:latin typeface="Arial"/>
              <a:ea typeface="Arial"/>
              <a:cs typeface="Arial"/>
            </a:endParaRPr>
          </a:p>
          <a:p>
            <a:pPr marL="177800" indent="0" algn="just">
              <a:buNone/>
            </a:pPr>
            <a:r>
              <a:rPr lang="es-ES" sz="1700" dirty="0">
                <a:solidFill>
                  <a:srgbClr val="2E75B5"/>
                </a:solidFill>
                <a:latin typeface="Arial"/>
                <a:ea typeface="Arial"/>
                <a:cs typeface="Arial"/>
              </a:rPr>
              <a:t>La propuesta debe registrar su trazabilidad con los instrumentos de gestión como el POI (procesos) y el TUPA (procedimientos administrativos) entre otros.</a:t>
            </a:r>
            <a:endParaRPr lang="es-PE" sz="1700" dirty="0">
              <a:solidFill>
                <a:srgbClr val="2E75B5"/>
              </a:solidFill>
              <a:latin typeface="Arial"/>
              <a:ea typeface="Arial"/>
              <a:cs typeface="Arial"/>
            </a:endParaRPr>
          </a:p>
          <a:p>
            <a:pPr marL="177800" indent="0" algn="just">
              <a:buNone/>
            </a:pPr>
            <a:r>
              <a:rPr lang="es-ES" sz="1700" dirty="0">
                <a:solidFill>
                  <a:srgbClr val="2E75B5"/>
                </a:solidFill>
                <a:latin typeface="Arial"/>
                <a:ea typeface="Arial"/>
                <a:cs typeface="Arial"/>
              </a:rPr>
              <a:t>Las Gerencias, con el aporte de los ciudadanos mejor informados y calificados, deberán reunir la mayor sustentación posible en el plazo indicado en el cronograma. Algunas pueden ser mencionadas en forma de indicativa, con el compromiso de mejorar la propuesta para llegar a un perfil de proyecto. </a:t>
            </a:r>
            <a:endParaRPr lang="es-PE" sz="1700" dirty="0">
              <a:solidFill>
                <a:srgbClr val="2E75B5"/>
              </a:solidFill>
              <a:latin typeface="Arial"/>
              <a:ea typeface="Arial"/>
              <a:cs typeface="Arial"/>
            </a:endParaRPr>
          </a:p>
          <a:p>
            <a:pPr marL="228600" marR="0" lvl="0" indent="-228600" algn="l" rtl="0">
              <a:lnSpc>
                <a:spcPct val="90000"/>
              </a:lnSpc>
              <a:spcBef>
                <a:spcPts val="0"/>
              </a:spcBef>
              <a:buClr>
                <a:schemeClr val="dk1"/>
              </a:buClr>
              <a:buSzPct val="100000"/>
              <a:buFont typeface="Arial"/>
              <a:buNone/>
            </a:pPr>
            <a:endParaRPr sz="1200" b="0" i="0" u="none" strike="noStrike" cap="none" dirty="0">
              <a:solidFill>
                <a:schemeClr val="dk1"/>
              </a:solidFill>
              <a:sym typeface="Open Sans"/>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68" y="332656"/>
            <a:ext cx="3857625" cy="57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7614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839416" y="980728"/>
            <a:ext cx="10515599" cy="1008112"/>
          </a:xfrm>
          <a:prstGeom prst="rect">
            <a:avLst/>
          </a:prstGeom>
          <a:noFill/>
          <a:ln>
            <a:noFill/>
          </a:ln>
        </p:spPr>
        <p:txBody>
          <a:bodyPr lIns="91425" tIns="45700" rIns="91425" bIns="45700" anchor="ctr" anchorCtr="0">
            <a:noAutofit/>
          </a:bodyPr>
          <a:lstStyle/>
          <a:p>
            <a:pPr lvl="0" algn="ctr">
              <a:buSzPct val="25000"/>
            </a:pPr>
            <a:r>
              <a:rPr lang="es-ES" sz="2000" b="1" dirty="0">
                <a:solidFill>
                  <a:schemeClr val="accent1">
                    <a:lumMod val="50000"/>
                  </a:schemeClr>
                </a:solidFill>
                <a:latin typeface="Arial"/>
                <a:ea typeface="Arial"/>
                <a:cs typeface="Arial"/>
              </a:rPr>
              <a:t>Proceso para la Selección y Priorización de </a:t>
            </a:r>
            <a:r>
              <a:rPr lang="es-ES" sz="2000" b="1" dirty="0" smtClean="0">
                <a:solidFill>
                  <a:schemeClr val="accent1">
                    <a:lumMod val="50000"/>
                  </a:schemeClr>
                </a:solidFill>
                <a:latin typeface="Arial"/>
                <a:ea typeface="Arial"/>
                <a:cs typeface="Arial"/>
              </a:rPr>
              <a:t>Actividades </a:t>
            </a:r>
            <a:r>
              <a:rPr lang="es-ES" sz="2000" b="1" dirty="0">
                <a:solidFill>
                  <a:schemeClr val="accent1">
                    <a:lumMod val="50000"/>
                  </a:schemeClr>
                </a:solidFill>
                <a:latin typeface="Arial"/>
                <a:ea typeface="Arial"/>
                <a:cs typeface="Arial"/>
              </a:rPr>
              <a:t>ser consideradas dentro del Piloto de Gobierno Abierto del Gobierno Regional de La Libertad</a:t>
            </a:r>
            <a:endParaRPr sz="2000" b="1" dirty="0">
              <a:solidFill>
                <a:schemeClr val="accent1">
                  <a:lumMod val="50000"/>
                </a:schemeClr>
              </a:solidFill>
              <a:latin typeface="Arial"/>
              <a:ea typeface="Arial"/>
              <a:cs typeface="Arial"/>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68" y="332656"/>
            <a:ext cx="3857625" cy="5715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1 Tabla"/>
          <p:cNvGraphicFramePr>
            <a:graphicFrameLocks noGrp="1"/>
          </p:cNvGraphicFramePr>
          <p:nvPr>
            <p:extLst>
              <p:ext uri="{D42A27DB-BD31-4B8C-83A1-F6EECF244321}">
                <p14:modId xmlns:p14="http://schemas.microsoft.com/office/powerpoint/2010/main" val="3360726022"/>
              </p:ext>
            </p:extLst>
          </p:nvPr>
        </p:nvGraphicFramePr>
        <p:xfrm>
          <a:off x="335358" y="1916831"/>
          <a:ext cx="11521281" cy="4171771"/>
        </p:xfrm>
        <a:graphic>
          <a:graphicData uri="http://schemas.openxmlformats.org/drawingml/2006/table">
            <a:tbl>
              <a:tblPr firstRow="1" firstCol="1" bandRow="1">
                <a:tableStyleId>{5C22544A-7EE6-4342-B048-85BDC9FD1C3A}</a:tableStyleId>
              </a:tblPr>
              <a:tblGrid>
                <a:gridCol w="504058"/>
                <a:gridCol w="1080120"/>
                <a:gridCol w="1656184"/>
                <a:gridCol w="2088232"/>
                <a:gridCol w="3528392"/>
                <a:gridCol w="2664295"/>
              </a:tblGrid>
              <a:tr h="228267">
                <a:tc>
                  <a:txBody>
                    <a:bodyPr/>
                    <a:lstStyle/>
                    <a:p>
                      <a:pPr algn="ctr">
                        <a:spcAft>
                          <a:spcPts val="0"/>
                        </a:spcAft>
                        <a:tabLst>
                          <a:tab pos="600075" algn="l"/>
                        </a:tabLst>
                      </a:pPr>
                      <a:r>
                        <a:rPr lang="es-ES" sz="800" dirty="0">
                          <a:effectLst/>
                        </a:rPr>
                        <a:t>ETAPA</a:t>
                      </a:r>
                      <a:endParaRPr lang="es-PE" sz="1000" dirty="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800">
                          <a:effectLst/>
                        </a:rPr>
                        <a:t>FECHA</a:t>
                      </a:r>
                      <a:endParaRPr lang="es-PE" sz="100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800">
                          <a:effectLst/>
                        </a:rPr>
                        <a:t>ACTIVIDAD</a:t>
                      </a:r>
                      <a:endParaRPr lang="es-PE" sz="100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800">
                          <a:effectLst/>
                        </a:rPr>
                        <a:t>PARTICIPANTES</a:t>
                      </a:r>
                      <a:endParaRPr lang="es-PE" sz="100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800">
                          <a:effectLst/>
                        </a:rPr>
                        <a:t>INSTRUCCIONES</a:t>
                      </a:r>
                      <a:endParaRPr lang="es-PE" sz="100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800" dirty="0">
                          <a:effectLst/>
                        </a:rPr>
                        <a:t>PRODUCTO</a:t>
                      </a:r>
                      <a:endParaRPr lang="es-PE" sz="1000" dirty="0">
                        <a:effectLst/>
                        <a:latin typeface="Times New Roman"/>
                        <a:ea typeface="Times New Roman"/>
                      </a:endParaRPr>
                    </a:p>
                  </a:txBody>
                  <a:tcPr marL="59532" marR="59532" marT="0" marB="0" anchor="ctr"/>
                </a:tc>
              </a:tr>
              <a:tr h="1883204">
                <a:tc>
                  <a:txBody>
                    <a:bodyPr/>
                    <a:lstStyle/>
                    <a:p>
                      <a:pPr algn="ctr">
                        <a:spcAft>
                          <a:spcPts val="0"/>
                        </a:spcAft>
                        <a:tabLst>
                          <a:tab pos="600075" algn="l"/>
                        </a:tabLst>
                      </a:pPr>
                      <a:r>
                        <a:rPr lang="es-ES" sz="900">
                          <a:effectLst/>
                        </a:rPr>
                        <a:t>I</a:t>
                      </a:r>
                      <a:endParaRPr lang="es-PE" sz="100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1200" dirty="0">
                          <a:effectLst/>
                        </a:rPr>
                        <a:t>Viernes</a:t>
                      </a:r>
                      <a:endParaRPr lang="es-PE" sz="1200" dirty="0">
                        <a:effectLst/>
                      </a:endParaRPr>
                    </a:p>
                    <a:p>
                      <a:pPr algn="ctr">
                        <a:spcAft>
                          <a:spcPts val="0"/>
                        </a:spcAft>
                        <a:tabLst>
                          <a:tab pos="600075" algn="l"/>
                        </a:tabLst>
                      </a:pPr>
                      <a:r>
                        <a:rPr lang="es-ES" sz="1200" dirty="0">
                          <a:effectLst/>
                        </a:rPr>
                        <a:t>02/09/16</a:t>
                      </a:r>
                      <a:endParaRPr lang="es-PE" sz="1200" dirty="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1200" dirty="0">
                          <a:effectLst/>
                        </a:rPr>
                        <a:t>TALLER DE INDUCCIÓN</a:t>
                      </a:r>
                      <a:endParaRPr lang="es-PE" sz="1200" dirty="0">
                        <a:effectLst/>
                        <a:latin typeface="Times New Roman"/>
                        <a:ea typeface="Times New Roman"/>
                      </a:endParaRPr>
                    </a:p>
                  </a:txBody>
                  <a:tcPr marL="59532" marR="59532" marT="0" marB="0" anchor="ctr"/>
                </a:tc>
                <a:tc>
                  <a:txBody>
                    <a:bodyPr/>
                    <a:lstStyle/>
                    <a:p>
                      <a:pPr marL="342900" lvl="0" indent="-342900">
                        <a:spcAft>
                          <a:spcPts val="0"/>
                        </a:spcAft>
                        <a:buFont typeface="Wingdings"/>
                        <a:buChar char=""/>
                      </a:pPr>
                      <a:r>
                        <a:rPr lang="es-ES" sz="1200" dirty="0">
                          <a:effectLst/>
                        </a:rPr>
                        <a:t>Gerencias Regionales Sectoriales</a:t>
                      </a:r>
                      <a:endParaRPr lang="es-PE" sz="1200" dirty="0">
                        <a:effectLst/>
                        <a:latin typeface="Times New Roman"/>
                        <a:ea typeface="Times New Roman"/>
                      </a:endParaRPr>
                    </a:p>
                  </a:txBody>
                  <a:tcPr marL="59532" marR="59532" marT="0" marB="0" anchor="ctr"/>
                </a:tc>
                <a:tc>
                  <a:txBody>
                    <a:bodyPr/>
                    <a:lstStyle/>
                    <a:p>
                      <a:pPr marL="342900" lvl="0" indent="-342900">
                        <a:spcAft>
                          <a:spcPts val="0"/>
                        </a:spcAft>
                        <a:buFont typeface="Wingdings"/>
                        <a:buChar char=""/>
                      </a:pPr>
                      <a:r>
                        <a:rPr lang="es-ES" sz="1200" dirty="0">
                          <a:effectLst/>
                        </a:rPr>
                        <a:t>Los Gerentes Regionales deberán asistir con carácter obligatorio, a convocatoria de la GGR. </a:t>
                      </a:r>
                      <a:endParaRPr lang="es-PE" sz="1200" dirty="0">
                        <a:effectLst/>
                      </a:endParaRPr>
                    </a:p>
                    <a:p>
                      <a:pPr marL="342900" lvl="0" indent="-342900">
                        <a:spcAft>
                          <a:spcPts val="0"/>
                        </a:spcAft>
                        <a:buFont typeface="Wingdings"/>
                        <a:buChar char=""/>
                      </a:pPr>
                      <a:r>
                        <a:rPr lang="es-ES" sz="1200" dirty="0">
                          <a:effectLst/>
                        </a:rPr>
                        <a:t>Acudirán acompañados de un especialista que será designado como responsable de su Gerencia ante el proceso.</a:t>
                      </a:r>
                      <a:endParaRPr lang="es-PE" sz="1200" dirty="0">
                        <a:effectLst/>
                      </a:endParaRPr>
                    </a:p>
                    <a:p>
                      <a:pPr marL="342900" lvl="0" indent="-342900">
                        <a:spcAft>
                          <a:spcPts val="0"/>
                        </a:spcAft>
                        <a:buFont typeface="Wingdings"/>
                        <a:buChar char=""/>
                      </a:pPr>
                      <a:r>
                        <a:rPr lang="es-ES" sz="1200" dirty="0">
                          <a:effectLst/>
                        </a:rPr>
                        <a:t>Durante el Taller se entregarán los instrumentos para la selección, priorización y presentación de las iniciativas.</a:t>
                      </a:r>
                      <a:endParaRPr lang="es-PE" sz="1200" dirty="0">
                        <a:effectLst/>
                        <a:latin typeface="Times New Roman"/>
                        <a:ea typeface="Times New Roman"/>
                      </a:endParaRPr>
                    </a:p>
                  </a:txBody>
                  <a:tcPr marL="59532" marR="59532" marT="0" marB="0" anchor="ctr"/>
                </a:tc>
                <a:tc>
                  <a:txBody>
                    <a:bodyPr/>
                    <a:lstStyle/>
                    <a:p>
                      <a:pPr marL="342900" lvl="0" indent="-342900">
                        <a:spcAft>
                          <a:spcPts val="0"/>
                        </a:spcAft>
                        <a:buFont typeface="Wingdings"/>
                        <a:buChar char=""/>
                      </a:pPr>
                      <a:r>
                        <a:rPr lang="es-ES" sz="1200" dirty="0">
                          <a:effectLst/>
                        </a:rPr>
                        <a:t>01 Taller organizado y realizado.</a:t>
                      </a:r>
                      <a:endParaRPr lang="es-PE" sz="1200" dirty="0">
                        <a:effectLst/>
                      </a:endParaRPr>
                    </a:p>
                    <a:p>
                      <a:pPr marL="95250">
                        <a:spcAft>
                          <a:spcPts val="0"/>
                        </a:spcAft>
                      </a:pPr>
                      <a:r>
                        <a:rPr lang="es-ES" sz="1200" dirty="0">
                          <a:effectLst/>
                        </a:rPr>
                        <a:t> </a:t>
                      </a:r>
                      <a:endParaRPr lang="es-PE" sz="1200" dirty="0">
                        <a:effectLst/>
                      </a:endParaRPr>
                    </a:p>
                    <a:p>
                      <a:pPr marL="342900" lvl="0" indent="-342900">
                        <a:spcAft>
                          <a:spcPts val="0"/>
                        </a:spcAft>
                        <a:buFont typeface="Wingdings"/>
                        <a:buChar char=""/>
                      </a:pPr>
                      <a:r>
                        <a:rPr lang="es-ES" sz="1200" dirty="0">
                          <a:effectLst/>
                        </a:rPr>
                        <a:t>01 Acta de Acuerdos firmada.</a:t>
                      </a:r>
                      <a:endParaRPr lang="es-PE" sz="1200" dirty="0">
                        <a:effectLst/>
                        <a:latin typeface="Times New Roman"/>
                        <a:ea typeface="Times New Roman"/>
                      </a:endParaRPr>
                    </a:p>
                  </a:txBody>
                  <a:tcPr marL="59532" marR="59532" marT="0" marB="0" anchor="ctr"/>
                </a:tc>
              </a:tr>
              <a:tr h="2060300">
                <a:tc>
                  <a:txBody>
                    <a:bodyPr/>
                    <a:lstStyle/>
                    <a:p>
                      <a:pPr algn="ctr">
                        <a:spcAft>
                          <a:spcPts val="0"/>
                        </a:spcAft>
                        <a:tabLst>
                          <a:tab pos="600075" algn="l"/>
                        </a:tabLst>
                      </a:pPr>
                      <a:r>
                        <a:rPr lang="es-ES" sz="900">
                          <a:effectLst/>
                        </a:rPr>
                        <a:t>II</a:t>
                      </a:r>
                      <a:endParaRPr lang="es-PE" sz="100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1200">
                          <a:effectLst/>
                        </a:rPr>
                        <a:t>Viernes</a:t>
                      </a:r>
                      <a:endParaRPr lang="es-PE" sz="1200">
                        <a:effectLst/>
                      </a:endParaRPr>
                    </a:p>
                    <a:p>
                      <a:pPr algn="ctr">
                        <a:spcAft>
                          <a:spcPts val="0"/>
                        </a:spcAft>
                        <a:tabLst>
                          <a:tab pos="600075" algn="l"/>
                        </a:tabLst>
                      </a:pPr>
                      <a:r>
                        <a:rPr lang="es-ES" sz="1200">
                          <a:effectLst/>
                        </a:rPr>
                        <a:t>02/09/19</a:t>
                      </a:r>
                      <a:endParaRPr lang="es-PE" sz="1200">
                        <a:effectLst/>
                      </a:endParaRPr>
                    </a:p>
                    <a:p>
                      <a:pPr algn="ctr">
                        <a:spcAft>
                          <a:spcPts val="0"/>
                        </a:spcAft>
                        <a:tabLst>
                          <a:tab pos="600075" algn="l"/>
                        </a:tabLst>
                      </a:pPr>
                      <a:r>
                        <a:rPr lang="es-ES" sz="1200">
                          <a:effectLst/>
                        </a:rPr>
                        <a:t>al </a:t>
                      </a:r>
                      <a:endParaRPr lang="es-PE" sz="1200">
                        <a:effectLst/>
                      </a:endParaRPr>
                    </a:p>
                    <a:p>
                      <a:pPr algn="ctr">
                        <a:spcAft>
                          <a:spcPts val="0"/>
                        </a:spcAft>
                        <a:tabLst>
                          <a:tab pos="600075" algn="l"/>
                        </a:tabLst>
                      </a:pPr>
                      <a:r>
                        <a:rPr lang="es-ES" sz="1200">
                          <a:effectLst/>
                        </a:rPr>
                        <a:t>Lunes</a:t>
                      </a:r>
                      <a:endParaRPr lang="es-PE" sz="1200">
                        <a:effectLst/>
                      </a:endParaRPr>
                    </a:p>
                    <a:p>
                      <a:pPr algn="ctr">
                        <a:spcAft>
                          <a:spcPts val="0"/>
                        </a:spcAft>
                        <a:tabLst>
                          <a:tab pos="600075" algn="l"/>
                        </a:tabLst>
                      </a:pPr>
                      <a:r>
                        <a:rPr lang="es-ES" sz="1200">
                          <a:effectLst/>
                        </a:rPr>
                        <a:t>19/09/16</a:t>
                      </a:r>
                      <a:endParaRPr lang="es-PE" sz="120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1200">
                          <a:effectLst/>
                        </a:rPr>
                        <a:t>FOMULACIÓN DE LAS INCIATIVAS DE GOBIERNO ABIERTO</a:t>
                      </a:r>
                      <a:endParaRPr lang="es-PE" sz="1200">
                        <a:effectLst/>
                        <a:latin typeface="Times New Roman"/>
                        <a:ea typeface="Times New Roman"/>
                      </a:endParaRPr>
                    </a:p>
                  </a:txBody>
                  <a:tcPr marL="59532" marR="59532" marT="0" marB="0" anchor="ctr"/>
                </a:tc>
                <a:tc>
                  <a:txBody>
                    <a:bodyPr/>
                    <a:lstStyle/>
                    <a:p>
                      <a:pPr marL="342900" lvl="0" indent="-342900">
                        <a:spcAft>
                          <a:spcPts val="0"/>
                        </a:spcAft>
                        <a:buFont typeface="Wingdings"/>
                        <a:buChar char=""/>
                      </a:pPr>
                      <a:r>
                        <a:rPr lang="es-ES" sz="1200">
                          <a:effectLst/>
                        </a:rPr>
                        <a:t>Gerencias Regionales Sectoriales</a:t>
                      </a:r>
                      <a:endParaRPr lang="es-PE" sz="1200">
                        <a:effectLst/>
                      </a:endParaRPr>
                    </a:p>
                    <a:p>
                      <a:pPr marL="95250" indent="-95250">
                        <a:spcAft>
                          <a:spcPts val="0"/>
                        </a:spcAft>
                      </a:pPr>
                      <a:r>
                        <a:rPr lang="es-ES" sz="1200">
                          <a:effectLst/>
                        </a:rPr>
                        <a:t> </a:t>
                      </a:r>
                      <a:endParaRPr lang="es-PE" sz="1200">
                        <a:effectLst/>
                      </a:endParaRPr>
                    </a:p>
                    <a:p>
                      <a:pPr marL="342900" lvl="0" indent="-342900">
                        <a:spcAft>
                          <a:spcPts val="0"/>
                        </a:spcAft>
                        <a:buFont typeface="Wingdings"/>
                        <a:buChar char=""/>
                      </a:pPr>
                      <a:r>
                        <a:rPr lang="es-ES" sz="1200">
                          <a:effectLst/>
                        </a:rPr>
                        <a:t>Consejos Regionales Sectoriales</a:t>
                      </a:r>
                      <a:endParaRPr lang="es-PE" sz="1200">
                        <a:effectLst/>
                      </a:endParaRPr>
                    </a:p>
                    <a:p>
                      <a:pPr marL="95250" indent="-95250">
                        <a:spcAft>
                          <a:spcPts val="0"/>
                        </a:spcAft>
                      </a:pPr>
                      <a:r>
                        <a:rPr lang="es-ES" sz="1200">
                          <a:effectLst/>
                        </a:rPr>
                        <a:t> </a:t>
                      </a:r>
                      <a:endParaRPr lang="es-PE" sz="1200">
                        <a:effectLst/>
                      </a:endParaRPr>
                    </a:p>
                    <a:p>
                      <a:pPr marL="342900" lvl="0" indent="-342900">
                        <a:spcAft>
                          <a:spcPts val="0"/>
                        </a:spcAft>
                        <a:buFont typeface="Wingdings"/>
                        <a:buChar char=""/>
                      </a:pPr>
                      <a:r>
                        <a:rPr lang="es-ES" sz="1200">
                          <a:effectLst/>
                        </a:rPr>
                        <a:t>Organizaciones de la Sociedad Civil</a:t>
                      </a:r>
                      <a:endParaRPr lang="es-PE" sz="1200">
                        <a:effectLst/>
                        <a:latin typeface="Times New Roman"/>
                        <a:ea typeface="Times New Roman"/>
                      </a:endParaRPr>
                    </a:p>
                  </a:txBody>
                  <a:tcPr marL="59532" marR="59532" marT="0" marB="0" anchor="ctr"/>
                </a:tc>
                <a:tc>
                  <a:txBody>
                    <a:bodyPr/>
                    <a:lstStyle/>
                    <a:p>
                      <a:pPr marL="342900" lvl="0" indent="-342900">
                        <a:spcAft>
                          <a:spcPts val="0"/>
                        </a:spcAft>
                        <a:buFont typeface="Wingdings"/>
                        <a:buChar char=""/>
                      </a:pPr>
                      <a:r>
                        <a:rPr lang="es-ES" sz="1200" dirty="0">
                          <a:effectLst/>
                        </a:rPr>
                        <a:t>Las Gerencias Regionales convocarán formalmente a sus Consejos Consultivos Regionales sectoriales, o en su defecto a las Organizaciones de la Sociedad Civil activas en su sector, con la finalidad de debatir y definir qué procesos, productos o servicios (según el POI 2016-2017o TUPA) se propondrán para la iniciativa de Gobierno Abierto. </a:t>
                      </a:r>
                      <a:endParaRPr lang="es-PE" sz="1200" dirty="0">
                        <a:effectLst/>
                        <a:latin typeface="Times New Roman"/>
                        <a:ea typeface="Times New Roman"/>
                      </a:endParaRPr>
                    </a:p>
                  </a:txBody>
                  <a:tcPr marL="59532" marR="59532" marT="0" marB="0" anchor="ctr"/>
                </a:tc>
                <a:tc>
                  <a:txBody>
                    <a:bodyPr/>
                    <a:lstStyle/>
                    <a:p>
                      <a:pPr marL="342900" lvl="0" indent="-342900">
                        <a:spcAft>
                          <a:spcPts val="0"/>
                        </a:spcAft>
                        <a:buFont typeface="Wingdings"/>
                        <a:buChar char=""/>
                      </a:pPr>
                      <a:r>
                        <a:rPr lang="es-ES" sz="1200" dirty="0">
                          <a:effectLst/>
                        </a:rPr>
                        <a:t>01 Acta de Acuerdos firmada por cada Gerencia Regional y su contraparte de la Sociedad Civil (Consejo Consultivo u Organizaciones de la Sociedad Civil adscrita al sector).  </a:t>
                      </a:r>
                      <a:endParaRPr lang="es-PE" sz="1200" dirty="0">
                        <a:effectLst/>
                      </a:endParaRPr>
                    </a:p>
                    <a:p>
                      <a:pPr marL="95250">
                        <a:spcAft>
                          <a:spcPts val="0"/>
                        </a:spcAft>
                      </a:pPr>
                      <a:r>
                        <a:rPr lang="es-ES" sz="1200" dirty="0">
                          <a:effectLst/>
                        </a:rPr>
                        <a:t> </a:t>
                      </a:r>
                      <a:endParaRPr lang="es-PE" sz="1200" dirty="0">
                        <a:effectLst/>
                      </a:endParaRPr>
                    </a:p>
                    <a:p>
                      <a:pPr marL="342900" lvl="0" indent="-342900">
                        <a:spcAft>
                          <a:spcPts val="0"/>
                        </a:spcAft>
                        <a:buFont typeface="Wingdings"/>
                        <a:buChar char=""/>
                      </a:pPr>
                      <a:r>
                        <a:rPr lang="es-ES" sz="1200" dirty="0">
                          <a:effectLst/>
                        </a:rPr>
                        <a:t>05 Fichas de actividades propuestas por cada Gerencia Regional. Total 70.</a:t>
                      </a:r>
                      <a:endParaRPr lang="es-PE" sz="1200" dirty="0">
                        <a:effectLst/>
                        <a:latin typeface="Times New Roman"/>
                        <a:ea typeface="Times New Roman"/>
                      </a:endParaRPr>
                    </a:p>
                  </a:txBody>
                  <a:tcPr marL="59532" marR="59532" marT="0" marB="0" anchor="ctr"/>
                </a:tc>
              </a:tr>
            </a:tbl>
          </a:graphicData>
        </a:graphic>
      </p:graphicFrame>
    </p:spTree>
    <p:extLst>
      <p:ext uri="{BB962C8B-B14F-4D97-AF65-F5344CB8AC3E}">
        <p14:creationId xmlns:p14="http://schemas.microsoft.com/office/powerpoint/2010/main" val="16376148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68" y="332656"/>
            <a:ext cx="3857625" cy="5715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2 Tabla"/>
          <p:cNvGraphicFramePr>
            <a:graphicFrameLocks noGrp="1"/>
          </p:cNvGraphicFramePr>
          <p:nvPr>
            <p:extLst>
              <p:ext uri="{D42A27DB-BD31-4B8C-83A1-F6EECF244321}">
                <p14:modId xmlns:p14="http://schemas.microsoft.com/office/powerpoint/2010/main" val="2698218039"/>
              </p:ext>
            </p:extLst>
          </p:nvPr>
        </p:nvGraphicFramePr>
        <p:xfrm>
          <a:off x="407368" y="1484784"/>
          <a:ext cx="11305255" cy="4320480"/>
        </p:xfrm>
        <a:graphic>
          <a:graphicData uri="http://schemas.openxmlformats.org/drawingml/2006/table">
            <a:tbl>
              <a:tblPr firstRow="1" firstCol="1" bandRow="1">
                <a:tableStyleId>{5C22544A-7EE6-4342-B048-85BDC9FD1C3A}</a:tableStyleId>
              </a:tblPr>
              <a:tblGrid>
                <a:gridCol w="576064"/>
                <a:gridCol w="1671004"/>
                <a:gridCol w="1830945"/>
                <a:gridCol w="1769914"/>
                <a:gridCol w="2986106"/>
                <a:gridCol w="2471222"/>
              </a:tblGrid>
              <a:tr h="216730">
                <a:tc>
                  <a:txBody>
                    <a:bodyPr/>
                    <a:lstStyle/>
                    <a:p>
                      <a:pPr algn="ctr">
                        <a:spcAft>
                          <a:spcPts val="0"/>
                        </a:spcAft>
                        <a:tabLst>
                          <a:tab pos="600075" algn="l"/>
                        </a:tabLst>
                      </a:pPr>
                      <a:r>
                        <a:rPr lang="es-ES" sz="800" dirty="0">
                          <a:effectLst/>
                        </a:rPr>
                        <a:t>ETAPA</a:t>
                      </a:r>
                      <a:endParaRPr lang="es-PE" sz="1000" dirty="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800">
                          <a:effectLst/>
                        </a:rPr>
                        <a:t>FECHA</a:t>
                      </a:r>
                      <a:endParaRPr lang="es-PE" sz="100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800">
                          <a:effectLst/>
                        </a:rPr>
                        <a:t>ACTIVIDAD</a:t>
                      </a:r>
                      <a:endParaRPr lang="es-PE" sz="100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800">
                          <a:effectLst/>
                        </a:rPr>
                        <a:t>PARTICIPANTES</a:t>
                      </a:r>
                      <a:endParaRPr lang="es-PE" sz="100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800">
                          <a:effectLst/>
                        </a:rPr>
                        <a:t>INSTRUCCIONES</a:t>
                      </a:r>
                      <a:endParaRPr lang="es-PE" sz="1000">
                        <a:effectLst/>
                        <a:latin typeface="Times New Roman"/>
                        <a:ea typeface="Times New Roman"/>
                      </a:endParaRPr>
                    </a:p>
                  </a:txBody>
                  <a:tcPr marL="59532" marR="59532" marT="0" marB="0" anchor="ctr"/>
                </a:tc>
                <a:tc>
                  <a:txBody>
                    <a:bodyPr/>
                    <a:lstStyle/>
                    <a:p>
                      <a:pPr algn="ctr">
                        <a:spcAft>
                          <a:spcPts val="0"/>
                        </a:spcAft>
                        <a:tabLst>
                          <a:tab pos="600075" algn="l"/>
                        </a:tabLst>
                      </a:pPr>
                      <a:r>
                        <a:rPr lang="es-ES" sz="800" dirty="0">
                          <a:effectLst/>
                        </a:rPr>
                        <a:t>PRODUCTO</a:t>
                      </a:r>
                      <a:endParaRPr lang="es-PE" sz="1000" dirty="0">
                        <a:effectLst/>
                        <a:latin typeface="Times New Roman"/>
                        <a:ea typeface="Times New Roman"/>
                      </a:endParaRPr>
                    </a:p>
                  </a:txBody>
                  <a:tcPr marL="59532" marR="59532" marT="0" marB="0" anchor="ctr"/>
                </a:tc>
              </a:tr>
              <a:tr h="1661602">
                <a:tc>
                  <a:txBody>
                    <a:bodyPr/>
                    <a:lstStyle/>
                    <a:p>
                      <a:pPr algn="ctr">
                        <a:spcAft>
                          <a:spcPts val="0"/>
                        </a:spcAft>
                        <a:tabLst>
                          <a:tab pos="600075" algn="l"/>
                        </a:tabLst>
                      </a:pPr>
                      <a:r>
                        <a:rPr lang="es-ES" sz="1200">
                          <a:effectLst/>
                        </a:rPr>
                        <a:t>III</a:t>
                      </a:r>
                      <a:endParaRPr lang="es-PE" sz="1200">
                        <a:effectLst/>
                        <a:latin typeface="Times New Roman"/>
                        <a:ea typeface="Times New Roman"/>
                      </a:endParaRPr>
                    </a:p>
                  </a:txBody>
                  <a:tcPr marL="68580" marR="68580" marT="0" marB="0" anchor="ctr"/>
                </a:tc>
                <a:tc>
                  <a:txBody>
                    <a:bodyPr/>
                    <a:lstStyle/>
                    <a:p>
                      <a:pPr algn="ctr">
                        <a:spcAft>
                          <a:spcPts val="0"/>
                        </a:spcAft>
                        <a:tabLst>
                          <a:tab pos="600075" algn="l"/>
                        </a:tabLst>
                      </a:pPr>
                      <a:r>
                        <a:rPr lang="es-ES" sz="1200" dirty="0">
                          <a:effectLst/>
                        </a:rPr>
                        <a:t>Miércoles</a:t>
                      </a:r>
                      <a:endParaRPr lang="es-PE" sz="1200" dirty="0">
                        <a:effectLst/>
                      </a:endParaRPr>
                    </a:p>
                    <a:p>
                      <a:pPr algn="ctr">
                        <a:spcAft>
                          <a:spcPts val="0"/>
                        </a:spcAft>
                        <a:tabLst>
                          <a:tab pos="600075" algn="l"/>
                        </a:tabLst>
                      </a:pPr>
                      <a:r>
                        <a:rPr lang="es-ES" sz="1200" dirty="0">
                          <a:effectLst/>
                        </a:rPr>
                        <a:t>21/09/16</a:t>
                      </a:r>
                      <a:endParaRPr lang="es-PE" sz="1200" dirty="0">
                        <a:effectLst/>
                        <a:latin typeface="Times New Roman"/>
                        <a:ea typeface="Times New Roman"/>
                      </a:endParaRPr>
                    </a:p>
                  </a:txBody>
                  <a:tcPr marL="68580" marR="68580" marT="0" marB="0" anchor="ctr"/>
                </a:tc>
                <a:tc>
                  <a:txBody>
                    <a:bodyPr/>
                    <a:lstStyle/>
                    <a:p>
                      <a:pPr algn="ctr">
                        <a:spcAft>
                          <a:spcPts val="0"/>
                        </a:spcAft>
                        <a:tabLst>
                          <a:tab pos="600075" algn="l"/>
                        </a:tabLst>
                      </a:pPr>
                      <a:r>
                        <a:rPr lang="es-ES" sz="1200">
                          <a:effectLst/>
                        </a:rPr>
                        <a:t>TALLER DE PRESENTACIÓN Y PRIORIZACIÓN DE INCIATIVAS</a:t>
                      </a:r>
                      <a:endParaRPr lang="es-PE" sz="1200">
                        <a:effectLst/>
                        <a:latin typeface="Times New Roman"/>
                        <a:ea typeface="Times New Roman"/>
                      </a:endParaRPr>
                    </a:p>
                  </a:txBody>
                  <a:tcPr marL="68580" marR="68580" marT="0" marB="0" anchor="ctr"/>
                </a:tc>
                <a:tc>
                  <a:txBody>
                    <a:bodyPr/>
                    <a:lstStyle/>
                    <a:p>
                      <a:pPr marL="342900" lvl="0" indent="-342900">
                        <a:spcAft>
                          <a:spcPts val="0"/>
                        </a:spcAft>
                        <a:buFont typeface="Wingdings"/>
                        <a:buChar char=""/>
                      </a:pPr>
                      <a:r>
                        <a:rPr lang="es-ES" sz="1200">
                          <a:effectLst/>
                        </a:rPr>
                        <a:t>Gerencias Regionales Sectoriales</a:t>
                      </a:r>
                      <a:endParaRPr lang="es-PE" sz="1200">
                        <a:effectLst/>
                      </a:endParaRPr>
                    </a:p>
                    <a:p>
                      <a:pPr marL="95250">
                        <a:spcAft>
                          <a:spcPts val="0"/>
                        </a:spcAft>
                      </a:pPr>
                      <a:r>
                        <a:rPr lang="es-ES" sz="1200">
                          <a:effectLst/>
                        </a:rPr>
                        <a:t> </a:t>
                      </a:r>
                      <a:endParaRPr lang="es-PE" sz="1200">
                        <a:effectLst/>
                      </a:endParaRPr>
                    </a:p>
                    <a:p>
                      <a:pPr marL="342900" lvl="0" indent="-342900">
                        <a:spcAft>
                          <a:spcPts val="0"/>
                        </a:spcAft>
                        <a:buFont typeface="Wingdings"/>
                        <a:buChar char=""/>
                      </a:pPr>
                      <a:r>
                        <a:rPr lang="es-ES" sz="1200">
                          <a:effectLst/>
                        </a:rPr>
                        <a:t>Organizaciones de la Sociedad Civil</a:t>
                      </a:r>
                      <a:endParaRPr lang="es-PE" sz="1200">
                        <a:effectLst/>
                        <a:latin typeface="Times New Roman"/>
                        <a:ea typeface="Times New Roman"/>
                      </a:endParaRPr>
                    </a:p>
                  </a:txBody>
                  <a:tcPr marL="68580" marR="68580" marT="0" marB="0" anchor="ctr"/>
                </a:tc>
                <a:tc>
                  <a:txBody>
                    <a:bodyPr/>
                    <a:lstStyle/>
                    <a:p>
                      <a:pPr marL="342900" lvl="0" indent="-342900">
                        <a:spcAft>
                          <a:spcPts val="0"/>
                        </a:spcAft>
                        <a:buFont typeface="Wingdings"/>
                        <a:buChar char=""/>
                      </a:pPr>
                      <a:r>
                        <a:rPr lang="es-ES" sz="1200">
                          <a:effectLst/>
                        </a:rPr>
                        <a:t>Cada representante de las Gerencias Regionales sectoriales junto con un representante de la sociedad civil adscrito, presentarán sus iniciativas para el PGA.</a:t>
                      </a:r>
                      <a:endParaRPr lang="es-PE" sz="1200">
                        <a:effectLst/>
                      </a:endParaRPr>
                    </a:p>
                    <a:p>
                      <a:pPr marL="342900" lvl="0" indent="-342900">
                        <a:spcAft>
                          <a:spcPts val="0"/>
                        </a:spcAft>
                        <a:buFont typeface="Wingdings"/>
                        <a:buChar char=""/>
                      </a:pPr>
                      <a:r>
                        <a:rPr lang="es-ES" sz="1200">
                          <a:effectLst/>
                        </a:rPr>
                        <a:t>Mediante trabajo de grupos se procederá a su priorización.</a:t>
                      </a:r>
                      <a:endParaRPr lang="es-PE" sz="1200">
                        <a:effectLst/>
                        <a:latin typeface="Times New Roman"/>
                        <a:ea typeface="Times New Roman"/>
                      </a:endParaRPr>
                    </a:p>
                  </a:txBody>
                  <a:tcPr marL="68580" marR="68580" marT="0" marB="0" anchor="ctr"/>
                </a:tc>
                <a:tc>
                  <a:txBody>
                    <a:bodyPr/>
                    <a:lstStyle/>
                    <a:p>
                      <a:pPr marL="342900" lvl="0" indent="-342900">
                        <a:spcAft>
                          <a:spcPts val="0"/>
                        </a:spcAft>
                        <a:buFont typeface="Wingdings"/>
                        <a:buChar char=""/>
                      </a:pPr>
                      <a:r>
                        <a:rPr lang="es-ES" sz="1200" dirty="0">
                          <a:effectLst/>
                        </a:rPr>
                        <a:t>01 Taller organizado y realizado.</a:t>
                      </a:r>
                      <a:endParaRPr lang="es-PE" sz="1200" dirty="0">
                        <a:effectLst/>
                      </a:endParaRPr>
                    </a:p>
                    <a:p>
                      <a:pPr marL="95250">
                        <a:spcAft>
                          <a:spcPts val="0"/>
                        </a:spcAft>
                      </a:pPr>
                      <a:r>
                        <a:rPr lang="es-ES" sz="1200" dirty="0">
                          <a:effectLst/>
                        </a:rPr>
                        <a:t> </a:t>
                      </a:r>
                      <a:endParaRPr lang="es-PE" sz="1200" dirty="0">
                        <a:effectLst/>
                      </a:endParaRPr>
                    </a:p>
                    <a:p>
                      <a:pPr marL="342900" lvl="0" indent="-342900">
                        <a:spcAft>
                          <a:spcPts val="0"/>
                        </a:spcAft>
                        <a:buFont typeface="Wingdings"/>
                        <a:buChar char=""/>
                      </a:pPr>
                      <a:r>
                        <a:rPr lang="es-ES" sz="1200" dirty="0">
                          <a:effectLst/>
                        </a:rPr>
                        <a:t>01 Acta de Acuerdos firmada. </a:t>
                      </a:r>
                      <a:endParaRPr lang="es-PE" sz="1200" dirty="0">
                        <a:effectLst/>
                      </a:endParaRPr>
                    </a:p>
                    <a:p>
                      <a:pPr marL="95250">
                        <a:spcAft>
                          <a:spcPts val="0"/>
                        </a:spcAft>
                      </a:pPr>
                      <a:r>
                        <a:rPr lang="es-ES" sz="1200" dirty="0">
                          <a:effectLst/>
                        </a:rPr>
                        <a:t> </a:t>
                      </a:r>
                      <a:endParaRPr lang="es-PE" sz="1200" dirty="0">
                        <a:effectLst/>
                      </a:endParaRPr>
                    </a:p>
                    <a:p>
                      <a:pPr marL="342900" lvl="0" indent="-342900">
                        <a:spcAft>
                          <a:spcPts val="0"/>
                        </a:spcAft>
                        <a:buFont typeface="Wingdings"/>
                        <a:buChar char=""/>
                      </a:pPr>
                      <a:r>
                        <a:rPr lang="es-ES" sz="1200" dirty="0">
                          <a:effectLst/>
                        </a:rPr>
                        <a:t>14 Fichas de Iniciativas priorizadas.</a:t>
                      </a:r>
                      <a:endParaRPr lang="es-PE" sz="1200" dirty="0">
                        <a:effectLst/>
                        <a:latin typeface="Times New Roman"/>
                        <a:ea typeface="Times New Roman"/>
                      </a:endParaRPr>
                    </a:p>
                  </a:txBody>
                  <a:tcPr marL="68580" marR="68580" marT="0" marB="0" anchor="ctr"/>
                </a:tc>
              </a:tr>
              <a:tr h="2442148">
                <a:tc>
                  <a:txBody>
                    <a:bodyPr/>
                    <a:lstStyle/>
                    <a:p>
                      <a:pPr algn="ctr">
                        <a:spcAft>
                          <a:spcPts val="0"/>
                        </a:spcAft>
                        <a:tabLst>
                          <a:tab pos="600075" algn="l"/>
                        </a:tabLst>
                      </a:pPr>
                      <a:r>
                        <a:rPr lang="es-ES" sz="1200">
                          <a:effectLst/>
                        </a:rPr>
                        <a:t>IV</a:t>
                      </a:r>
                      <a:endParaRPr lang="es-PE" sz="1200">
                        <a:effectLst/>
                        <a:latin typeface="Times New Roman"/>
                        <a:ea typeface="Times New Roman"/>
                      </a:endParaRPr>
                    </a:p>
                  </a:txBody>
                  <a:tcPr marL="68580" marR="68580" marT="0" marB="0" anchor="ctr"/>
                </a:tc>
                <a:tc>
                  <a:txBody>
                    <a:bodyPr/>
                    <a:lstStyle/>
                    <a:p>
                      <a:pPr algn="ctr">
                        <a:spcAft>
                          <a:spcPts val="0"/>
                        </a:spcAft>
                        <a:tabLst>
                          <a:tab pos="600075" algn="l"/>
                        </a:tabLst>
                      </a:pPr>
                      <a:r>
                        <a:rPr lang="es-ES" sz="1200">
                          <a:effectLst/>
                        </a:rPr>
                        <a:t>Jueves 21/09/16</a:t>
                      </a:r>
                      <a:endParaRPr lang="es-PE" sz="1200">
                        <a:effectLst/>
                      </a:endParaRPr>
                    </a:p>
                    <a:p>
                      <a:pPr algn="ctr">
                        <a:spcAft>
                          <a:spcPts val="0"/>
                        </a:spcAft>
                        <a:tabLst>
                          <a:tab pos="600075" algn="l"/>
                        </a:tabLst>
                      </a:pPr>
                      <a:r>
                        <a:rPr lang="es-ES" sz="1200">
                          <a:effectLst/>
                        </a:rPr>
                        <a:t>al</a:t>
                      </a:r>
                      <a:endParaRPr lang="es-PE" sz="1200">
                        <a:effectLst/>
                      </a:endParaRPr>
                    </a:p>
                    <a:p>
                      <a:pPr algn="ctr">
                        <a:spcAft>
                          <a:spcPts val="0"/>
                        </a:spcAft>
                        <a:tabLst>
                          <a:tab pos="600075" algn="l"/>
                        </a:tabLst>
                      </a:pPr>
                      <a:r>
                        <a:rPr lang="es-ES" sz="1200">
                          <a:effectLst/>
                        </a:rPr>
                        <a:t>Miércoles</a:t>
                      </a:r>
                      <a:endParaRPr lang="es-PE" sz="1200">
                        <a:effectLst/>
                      </a:endParaRPr>
                    </a:p>
                    <a:p>
                      <a:pPr algn="ctr">
                        <a:spcAft>
                          <a:spcPts val="0"/>
                        </a:spcAft>
                        <a:tabLst>
                          <a:tab pos="600075" algn="l"/>
                        </a:tabLst>
                      </a:pPr>
                      <a:r>
                        <a:rPr lang="es-ES" sz="1200">
                          <a:effectLst/>
                        </a:rPr>
                        <a:t>28/09/16</a:t>
                      </a:r>
                      <a:endParaRPr lang="es-PE" sz="1200">
                        <a:effectLst/>
                        <a:latin typeface="Times New Roman"/>
                        <a:ea typeface="Times New Roman"/>
                      </a:endParaRPr>
                    </a:p>
                  </a:txBody>
                  <a:tcPr marL="68580" marR="68580" marT="0" marB="0" anchor="ctr"/>
                </a:tc>
                <a:tc>
                  <a:txBody>
                    <a:bodyPr/>
                    <a:lstStyle/>
                    <a:p>
                      <a:pPr algn="ctr">
                        <a:spcAft>
                          <a:spcPts val="0"/>
                        </a:spcAft>
                        <a:tabLst>
                          <a:tab pos="600075" algn="l"/>
                        </a:tabLst>
                      </a:pPr>
                      <a:r>
                        <a:rPr lang="es-ES" sz="1200" dirty="0">
                          <a:effectLst/>
                        </a:rPr>
                        <a:t>FORMULACION  DE LA PROPUESTA FINAL</a:t>
                      </a:r>
                      <a:endParaRPr lang="es-PE" sz="1200" dirty="0">
                        <a:effectLst/>
                        <a:latin typeface="Times New Roman"/>
                        <a:ea typeface="Times New Roman"/>
                      </a:endParaRPr>
                    </a:p>
                  </a:txBody>
                  <a:tcPr marL="68580" marR="68580" marT="0" marB="0" anchor="ctr"/>
                </a:tc>
                <a:tc>
                  <a:txBody>
                    <a:bodyPr/>
                    <a:lstStyle/>
                    <a:p>
                      <a:pPr marL="342900" lvl="0" indent="-342900">
                        <a:spcAft>
                          <a:spcPts val="0"/>
                        </a:spcAft>
                        <a:buFont typeface="Wingdings"/>
                        <a:buChar char=""/>
                      </a:pPr>
                      <a:r>
                        <a:rPr lang="es-ES" sz="1200" dirty="0">
                          <a:effectLst/>
                        </a:rPr>
                        <a:t>Comité de Gobierno Abierto del GRLL</a:t>
                      </a:r>
                      <a:endParaRPr lang="es-PE" sz="1200" dirty="0">
                        <a:effectLst/>
                        <a:latin typeface="Times New Roman"/>
                        <a:ea typeface="Times New Roman"/>
                      </a:endParaRPr>
                    </a:p>
                  </a:txBody>
                  <a:tcPr marL="68580" marR="68580" marT="0" marB="0" anchor="ctr"/>
                </a:tc>
                <a:tc>
                  <a:txBody>
                    <a:bodyPr/>
                    <a:lstStyle/>
                    <a:p>
                      <a:pPr marL="342900" lvl="0" indent="-342900">
                        <a:spcAft>
                          <a:spcPts val="0"/>
                        </a:spcAft>
                        <a:buFont typeface="Wingdings"/>
                        <a:buChar char=""/>
                      </a:pPr>
                      <a:r>
                        <a:rPr lang="es-ES" sz="1200" dirty="0">
                          <a:effectLst/>
                        </a:rPr>
                        <a:t>El Comité realizará reuniones con la finalidad de analizar las iniciativas seleccionadas, y priorizar 05 (cinco) de ellas, con la finalidad que postulen al Piloto de Gobierno Abierto.</a:t>
                      </a:r>
                      <a:endParaRPr lang="es-PE" sz="1200" dirty="0">
                        <a:effectLst/>
                      </a:endParaRPr>
                    </a:p>
                    <a:p>
                      <a:pPr marL="342900" lvl="0" indent="-342900">
                        <a:spcAft>
                          <a:spcPts val="0"/>
                        </a:spcAft>
                        <a:buFont typeface="Wingdings"/>
                        <a:buChar char=""/>
                      </a:pPr>
                      <a:r>
                        <a:rPr lang="es-ES" sz="1200" dirty="0">
                          <a:effectLst/>
                        </a:rPr>
                        <a:t>Se realizarán consultas con las Gerencias Regionales Sectoriales involucradas, con la finalidad de mejorar las iniciativas, de ser el caso.</a:t>
                      </a:r>
                      <a:endParaRPr lang="es-PE" sz="1200" dirty="0">
                        <a:effectLst/>
                        <a:latin typeface="Times New Roman"/>
                        <a:ea typeface="Times New Roman"/>
                      </a:endParaRPr>
                    </a:p>
                  </a:txBody>
                  <a:tcPr marL="68580" marR="68580" marT="0" marB="0" anchor="ctr"/>
                </a:tc>
                <a:tc>
                  <a:txBody>
                    <a:bodyPr/>
                    <a:lstStyle/>
                    <a:p>
                      <a:pPr marL="342900" lvl="0" indent="-342900">
                        <a:spcAft>
                          <a:spcPts val="0"/>
                        </a:spcAft>
                        <a:buFont typeface="Wingdings"/>
                        <a:buChar char=""/>
                      </a:pPr>
                      <a:r>
                        <a:rPr lang="es-ES" sz="1200" dirty="0">
                          <a:effectLst/>
                        </a:rPr>
                        <a:t>01 Acta de Acuerdos firmada.</a:t>
                      </a:r>
                      <a:endParaRPr lang="es-PE" sz="1200" dirty="0">
                        <a:effectLst/>
                      </a:endParaRPr>
                    </a:p>
                    <a:p>
                      <a:pPr marL="95250">
                        <a:spcAft>
                          <a:spcPts val="0"/>
                        </a:spcAft>
                      </a:pPr>
                      <a:r>
                        <a:rPr lang="es-ES" sz="1200" dirty="0">
                          <a:effectLst/>
                        </a:rPr>
                        <a:t> </a:t>
                      </a:r>
                      <a:endParaRPr lang="es-PE" sz="1200" dirty="0">
                        <a:effectLst/>
                      </a:endParaRPr>
                    </a:p>
                    <a:p>
                      <a:pPr marL="342900" lvl="0" indent="-342900">
                        <a:spcAft>
                          <a:spcPts val="0"/>
                        </a:spcAft>
                        <a:buFont typeface="Wingdings"/>
                        <a:buChar char=""/>
                      </a:pPr>
                      <a:r>
                        <a:rPr lang="es-ES" sz="1200" dirty="0">
                          <a:effectLst/>
                        </a:rPr>
                        <a:t>05 Fichas de Iniciativas priorizadas como GRLL. </a:t>
                      </a:r>
                      <a:endParaRPr lang="es-PE" sz="1200" dirty="0">
                        <a:effectLst/>
                      </a:endParaRPr>
                    </a:p>
                    <a:p>
                      <a:pPr marL="95250">
                        <a:spcAft>
                          <a:spcPts val="0"/>
                        </a:spcAft>
                      </a:pPr>
                      <a:r>
                        <a:rPr lang="es-ES" sz="1200" dirty="0">
                          <a:effectLst/>
                        </a:rPr>
                        <a:t> </a:t>
                      </a:r>
                      <a:endParaRPr lang="es-PE" sz="1200" dirty="0">
                        <a:effectLst/>
                      </a:endParaRPr>
                    </a:p>
                    <a:p>
                      <a:pPr marL="342900" lvl="0" indent="-342900">
                        <a:spcAft>
                          <a:spcPts val="0"/>
                        </a:spcAft>
                        <a:buFont typeface="Wingdings"/>
                        <a:buChar char=""/>
                      </a:pPr>
                      <a:r>
                        <a:rPr lang="es-ES" sz="1200" dirty="0">
                          <a:effectLst/>
                        </a:rPr>
                        <a:t>01 Oficio para la OGP.</a:t>
                      </a:r>
                      <a:endParaRPr lang="es-PE" sz="12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16376148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838200" y="1190171"/>
            <a:ext cx="10515599" cy="29461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Open Sans"/>
              <a:buNone/>
            </a:pPr>
            <a:endParaRPr sz="4400" b="0" i="0" u="none" strike="noStrike" cap="none" dirty="0">
              <a:solidFill>
                <a:schemeClr val="dk1"/>
              </a:solidFill>
              <a:latin typeface="Open Sans"/>
              <a:ea typeface="Open Sans"/>
              <a:cs typeface="Open Sans"/>
              <a:sym typeface="Open Sans"/>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68" y="332656"/>
            <a:ext cx="3857625" cy="5715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1 Tabla"/>
          <p:cNvGraphicFramePr>
            <a:graphicFrameLocks noGrp="1"/>
          </p:cNvGraphicFramePr>
          <p:nvPr>
            <p:extLst>
              <p:ext uri="{D42A27DB-BD31-4B8C-83A1-F6EECF244321}">
                <p14:modId xmlns:p14="http://schemas.microsoft.com/office/powerpoint/2010/main" val="2735208782"/>
              </p:ext>
            </p:extLst>
          </p:nvPr>
        </p:nvGraphicFramePr>
        <p:xfrm>
          <a:off x="407368" y="1700808"/>
          <a:ext cx="11449272" cy="4808163"/>
        </p:xfrm>
        <a:graphic>
          <a:graphicData uri="http://schemas.openxmlformats.org/drawingml/2006/table">
            <a:tbl>
              <a:tblPr firstRow="1" firstCol="1" bandRow="1">
                <a:tableStyleId>{5C22544A-7EE6-4342-B048-85BDC9FD1C3A}</a:tableStyleId>
              </a:tblPr>
              <a:tblGrid>
                <a:gridCol w="2376264"/>
                <a:gridCol w="6670798"/>
                <a:gridCol w="2402210"/>
              </a:tblGrid>
              <a:tr h="239907">
                <a:tc>
                  <a:txBody>
                    <a:bodyPr/>
                    <a:lstStyle/>
                    <a:p>
                      <a:pPr>
                        <a:lnSpc>
                          <a:spcPct val="115000"/>
                        </a:lnSpc>
                        <a:spcAft>
                          <a:spcPts val="0"/>
                        </a:spcAft>
                      </a:pPr>
                      <a:r>
                        <a:rPr lang="es-ES" sz="700" dirty="0">
                          <a:effectLst/>
                        </a:rPr>
                        <a:t> </a:t>
                      </a:r>
                      <a:endParaRPr lang="es-PE" sz="800" dirty="0">
                        <a:effectLst/>
                        <a:latin typeface="Times New Roman"/>
                        <a:ea typeface="Times New Roman"/>
                      </a:endParaRPr>
                    </a:p>
                  </a:txBody>
                  <a:tcPr marL="45022" marR="45022" marT="0" marB="0" anchor="ctr"/>
                </a:tc>
                <a:tc>
                  <a:txBody>
                    <a:bodyPr/>
                    <a:lstStyle/>
                    <a:p>
                      <a:pPr marL="198755">
                        <a:lnSpc>
                          <a:spcPct val="115000"/>
                        </a:lnSpc>
                        <a:spcAft>
                          <a:spcPts val="0"/>
                        </a:spcAft>
                      </a:pPr>
                      <a:r>
                        <a:rPr lang="es-ES" sz="700" dirty="0">
                          <a:effectLst/>
                        </a:rPr>
                        <a:t>Contenido de la Propuesta</a:t>
                      </a:r>
                      <a:endParaRPr lang="es-PE" sz="800" dirty="0">
                        <a:effectLst/>
                        <a:latin typeface="Times New Roman"/>
                        <a:ea typeface="Times New Roman"/>
                      </a:endParaRPr>
                    </a:p>
                  </a:txBody>
                  <a:tcPr marL="45022" marR="45022" marT="0" marB="0" anchor="ctr"/>
                </a:tc>
                <a:tc>
                  <a:txBody>
                    <a:bodyPr/>
                    <a:lstStyle/>
                    <a:p>
                      <a:pPr marL="198755">
                        <a:lnSpc>
                          <a:spcPct val="115000"/>
                        </a:lnSpc>
                        <a:spcAft>
                          <a:spcPts val="0"/>
                        </a:spcAft>
                      </a:pPr>
                      <a:r>
                        <a:rPr lang="es-ES" sz="700">
                          <a:effectLst/>
                        </a:rPr>
                        <a:t>Criterio de Valoración</a:t>
                      </a:r>
                      <a:endParaRPr lang="es-PE" sz="800">
                        <a:effectLst/>
                        <a:latin typeface="Times New Roman"/>
                        <a:ea typeface="Times New Roman"/>
                      </a:endParaRPr>
                    </a:p>
                  </a:txBody>
                  <a:tcPr marL="45022" marR="45022" marT="0" marB="0" anchor="ctr"/>
                </a:tc>
              </a:tr>
              <a:tr h="147769">
                <a:tc gridSpan="3">
                  <a:txBody>
                    <a:bodyPr/>
                    <a:lstStyle/>
                    <a:p>
                      <a:pPr>
                        <a:lnSpc>
                          <a:spcPct val="115000"/>
                        </a:lnSpc>
                        <a:spcAft>
                          <a:spcPts val="0"/>
                        </a:spcAft>
                      </a:pPr>
                      <a:r>
                        <a:rPr lang="es-ES" sz="1100">
                          <a:effectLst/>
                        </a:rPr>
                        <a:t>INFORMACION GENERAL</a:t>
                      </a:r>
                      <a:endParaRPr lang="es-PE" sz="1100">
                        <a:effectLst/>
                        <a:latin typeface="Times New Roman"/>
                        <a:ea typeface="Times New Roman"/>
                      </a:endParaRPr>
                    </a:p>
                  </a:txBody>
                  <a:tcPr marL="45022" marR="45022" marT="0" marB="0" anchor="ctr"/>
                </a:tc>
                <a:tc hMerge="1">
                  <a:txBody>
                    <a:bodyPr/>
                    <a:lstStyle/>
                    <a:p>
                      <a:endParaRPr lang="es-PE"/>
                    </a:p>
                  </a:txBody>
                  <a:tcPr/>
                </a:tc>
                <a:tc hMerge="1">
                  <a:txBody>
                    <a:bodyPr/>
                    <a:lstStyle/>
                    <a:p>
                      <a:endParaRPr lang="es-PE"/>
                    </a:p>
                  </a:txBody>
                  <a:tcPr/>
                </a:tc>
              </a:tr>
              <a:tr h="147769">
                <a:tc>
                  <a:txBody>
                    <a:bodyPr/>
                    <a:lstStyle/>
                    <a:p>
                      <a:pPr marL="742950" lvl="1" indent="-285750">
                        <a:lnSpc>
                          <a:spcPct val="115000"/>
                        </a:lnSpc>
                        <a:spcAft>
                          <a:spcPts val="0"/>
                        </a:spcAft>
                        <a:buFont typeface="+mj-lt"/>
                        <a:buAutoNum type="arabicPeriod"/>
                        <a:tabLst>
                          <a:tab pos="600075" algn="l"/>
                        </a:tabLst>
                      </a:pPr>
                      <a:r>
                        <a:rPr lang="es-ES" sz="1100">
                          <a:effectLst/>
                        </a:rPr>
                        <a:t>Gerencia Regional:</a:t>
                      </a:r>
                      <a:endParaRPr lang="es-PE" sz="1100">
                        <a:effectLst/>
                        <a:latin typeface="Times New Roman"/>
                        <a:ea typeface="Times New Roman"/>
                      </a:endParaRPr>
                    </a:p>
                  </a:txBody>
                  <a:tcPr marL="45022" marR="45022" marT="0" marB="0" anchor="ctr"/>
                </a:tc>
                <a:tc gridSpan="2">
                  <a:txBody>
                    <a:bodyPr/>
                    <a:lstStyle/>
                    <a:p>
                      <a:pPr algn="just">
                        <a:lnSpc>
                          <a:spcPct val="115000"/>
                        </a:lnSpc>
                        <a:spcAft>
                          <a:spcPts val="0"/>
                        </a:spcAft>
                        <a:tabLst>
                          <a:tab pos="600075" algn="l"/>
                        </a:tabLst>
                      </a:pPr>
                      <a:r>
                        <a:rPr lang="es-ES" sz="1100" dirty="0">
                          <a:effectLst/>
                        </a:rPr>
                        <a:t>  </a:t>
                      </a:r>
                      <a:endParaRPr lang="es-PE" sz="1100" dirty="0">
                        <a:effectLst/>
                        <a:latin typeface="Times New Roman"/>
                        <a:ea typeface="Times New Roman"/>
                      </a:endParaRPr>
                    </a:p>
                  </a:txBody>
                  <a:tcPr marL="45022" marR="45022" marT="0" marB="0" anchor="ctr"/>
                </a:tc>
                <a:tc hMerge="1">
                  <a:txBody>
                    <a:bodyPr/>
                    <a:lstStyle/>
                    <a:p>
                      <a:pPr algn="just">
                        <a:lnSpc>
                          <a:spcPct val="115000"/>
                        </a:lnSpc>
                        <a:spcAft>
                          <a:spcPts val="0"/>
                        </a:spcAft>
                        <a:tabLst>
                          <a:tab pos="600075" algn="l"/>
                        </a:tabLst>
                      </a:pPr>
                      <a:endParaRPr lang="es-PE" sz="1100" dirty="0">
                        <a:effectLst/>
                        <a:latin typeface="Times New Roman"/>
                        <a:ea typeface="Times New Roman"/>
                      </a:endParaRPr>
                    </a:p>
                  </a:txBody>
                  <a:tcPr marL="45022" marR="45022" marT="0" marB="0" anchor="ctr"/>
                </a:tc>
              </a:tr>
              <a:tr h="486769">
                <a:tc>
                  <a:txBody>
                    <a:bodyPr/>
                    <a:lstStyle/>
                    <a:p>
                      <a:pPr marL="742950" lvl="1" indent="-285750">
                        <a:lnSpc>
                          <a:spcPct val="115000"/>
                        </a:lnSpc>
                        <a:spcAft>
                          <a:spcPts val="0"/>
                        </a:spcAft>
                        <a:buFont typeface="+mj-lt"/>
                        <a:buAutoNum type="arabicPeriod"/>
                        <a:tabLst>
                          <a:tab pos="600075" algn="l"/>
                        </a:tabLst>
                      </a:pPr>
                      <a:r>
                        <a:rPr lang="es-ES" sz="1100">
                          <a:effectLst/>
                        </a:rPr>
                        <a:t>Título de la Propuesta para el Perfil de Gobierno Abierto:</a:t>
                      </a:r>
                      <a:endParaRPr lang="es-PE" sz="1100">
                        <a:effectLst/>
                        <a:latin typeface="Times New Roman"/>
                        <a:ea typeface="Times New Roman"/>
                      </a:endParaRPr>
                    </a:p>
                  </a:txBody>
                  <a:tcPr marL="45022" marR="45022" marT="0" marB="0" anchor="ctr"/>
                </a:tc>
                <a:tc gridSpan="2">
                  <a:txBody>
                    <a:bodyPr/>
                    <a:lstStyle/>
                    <a:p>
                      <a:pPr>
                        <a:lnSpc>
                          <a:spcPct val="115000"/>
                        </a:lnSpc>
                        <a:spcAft>
                          <a:spcPts val="0"/>
                        </a:spcAft>
                      </a:pPr>
                      <a:r>
                        <a:rPr lang="es-ES" sz="1100" dirty="0">
                          <a:effectLst/>
                        </a:rPr>
                        <a:t>El título de la Propuesta debe responder al logro que se espera con las aplicaciones de TI a las acciones seleccionadas. </a:t>
                      </a:r>
                      <a:endParaRPr lang="es-PE" sz="1100" dirty="0">
                        <a:effectLst/>
                        <a:latin typeface="Times New Roman"/>
                        <a:ea typeface="Times New Roman"/>
                      </a:endParaRPr>
                    </a:p>
                  </a:txBody>
                  <a:tcPr marL="45022" marR="45022" marT="0" marB="0" anchor="ctr"/>
                </a:tc>
                <a:tc hMerge="1">
                  <a:txBody>
                    <a:bodyPr/>
                    <a:lstStyle/>
                    <a:p>
                      <a:pPr>
                        <a:lnSpc>
                          <a:spcPct val="115000"/>
                        </a:lnSpc>
                        <a:spcAft>
                          <a:spcPts val="0"/>
                        </a:spcAft>
                        <a:tabLst>
                          <a:tab pos="600075" algn="l"/>
                        </a:tabLst>
                      </a:pPr>
                      <a:endParaRPr lang="es-PE" sz="1100" dirty="0">
                        <a:effectLst/>
                        <a:latin typeface="Times New Roman"/>
                        <a:ea typeface="Times New Roman"/>
                      </a:endParaRPr>
                    </a:p>
                  </a:txBody>
                  <a:tcPr marL="45022" marR="45022" marT="0" marB="0" anchor="ctr"/>
                </a:tc>
              </a:tr>
              <a:tr h="147769">
                <a:tc gridSpan="3">
                  <a:txBody>
                    <a:bodyPr/>
                    <a:lstStyle/>
                    <a:p>
                      <a:pPr>
                        <a:lnSpc>
                          <a:spcPct val="115000"/>
                        </a:lnSpc>
                        <a:spcAft>
                          <a:spcPts val="0"/>
                        </a:spcAft>
                        <a:tabLst>
                          <a:tab pos="600075" algn="l"/>
                        </a:tabLst>
                      </a:pPr>
                      <a:r>
                        <a:rPr lang="es-ES" sz="1100">
                          <a:effectLst/>
                        </a:rPr>
                        <a:t>DESCRIPCION DE LA PROPUESTA</a:t>
                      </a:r>
                      <a:endParaRPr lang="es-PE" sz="1100">
                        <a:effectLst/>
                        <a:latin typeface="Times New Roman"/>
                        <a:ea typeface="Times New Roman"/>
                      </a:endParaRPr>
                    </a:p>
                  </a:txBody>
                  <a:tcPr marL="45022" marR="45022" marT="0" marB="0" anchor="ctr"/>
                </a:tc>
                <a:tc hMerge="1">
                  <a:txBody>
                    <a:bodyPr/>
                    <a:lstStyle/>
                    <a:p>
                      <a:endParaRPr lang="es-PE"/>
                    </a:p>
                  </a:txBody>
                  <a:tcPr/>
                </a:tc>
                <a:tc hMerge="1">
                  <a:txBody>
                    <a:bodyPr/>
                    <a:lstStyle/>
                    <a:p>
                      <a:endParaRPr lang="es-PE"/>
                    </a:p>
                  </a:txBody>
                  <a:tcPr/>
                </a:tc>
              </a:tr>
              <a:tr h="599768">
                <a:tc>
                  <a:txBody>
                    <a:bodyPr/>
                    <a:lstStyle/>
                    <a:p>
                      <a:pPr marL="742950" lvl="1" indent="-285750">
                        <a:lnSpc>
                          <a:spcPct val="115000"/>
                        </a:lnSpc>
                        <a:spcAft>
                          <a:spcPts val="0"/>
                        </a:spcAft>
                        <a:buFont typeface="+mj-lt"/>
                        <a:buAutoNum type="arabicPeriod"/>
                        <a:tabLst>
                          <a:tab pos="600075" algn="l"/>
                        </a:tabLst>
                      </a:pPr>
                      <a:r>
                        <a:rPr lang="es-ES" sz="1100">
                          <a:effectLst/>
                        </a:rPr>
                        <a:t>Actividades sobre las que se apoya</a:t>
                      </a:r>
                      <a:endParaRPr lang="es-PE" sz="1100">
                        <a:effectLst/>
                        <a:latin typeface="Times New Roman"/>
                        <a:ea typeface="Times New Roman"/>
                      </a:endParaRPr>
                    </a:p>
                  </a:txBody>
                  <a:tcPr marL="45022" marR="45022" marT="0" marB="0" anchor="ctr"/>
                </a:tc>
                <a:tc>
                  <a:txBody>
                    <a:bodyPr/>
                    <a:lstStyle/>
                    <a:p>
                      <a:pPr>
                        <a:lnSpc>
                          <a:spcPct val="115000"/>
                        </a:lnSpc>
                        <a:spcAft>
                          <a:spcPts val="0"/>
                        </a:spcAft>
                        <a:tabLst>
                          <a:tab pos="600075" algn="l"/>
                        </a:tabLst>
                      </a:pPr>
                      <a:r>
                        <a:rPr lang="es-ES" sz="1100" dirty="0">
                          <a:effectLst/>
                        </a:rPr>
                        <a:t>Describir las actividades, servicios y procesos que involucra las aplicaciones de TI que sugiere incluyendo </a:t>
                      </a:r>
                      <a:r>
                        <a:rPr lang="es-ES" sz="1100" dirty="0" err="1">
                          <a:effectLst/>
                        </a:rPr>
                        <a:t>feed</a:t>
                      </a:r>
                      <a:r>
                        <a:rPr lang="es-ES" sz="1100" dirty="0">
                          <a:effectLst/>
                        </a:rPr>
                        <a:t> back, compilación y links sugeridos. </a:t>
                      </a:r>
                      <a:endParaRPr lang="es-PE" sz="1100" dirty="0">
                        <a:effectLst/>
                        <a:latin typeface="Times New Roman"/>
                        <a:ea typeface="Times New Roman"/>
                      </a:endParaRPr>
                    </a:p>
                  </a:txBody>
                  <a:tcPr marL="45022" marR="45022" marT="0" marB="0" anchor="ctr"/>
                </a:tc>
                <a:tc>
                  <a:txBody>
                    <a:bodyPr/>
                    <a:lstStyle/>
                    <a:p>
                      <a:pPr>
                        <a:lnSpc>
                          <a:spcPct val="115000"/>
                        </a:lnSpc>
                        <a:spcAft>
                          <a:spcPts val="0"/>
                        </a:spcAft>
                        <a:tabLst>
                          <a:tab pos="600075" algn="l"/>
                        </a:tabLst>
                      </a:pPr>
                      <a:r>
                        <a:rPr lang="es-ES" sz="1100">
                          <a:effectLst/>
                        </a:rPr>
                        <a:t>Relevancia de los temas. Capacidad creativa o adaptativa potente (ambición) en la propuesta de TI</a:t>
                      </a:r>
                      <a:endParaRPr lang="es-PE" sz="1100">
                        <a:effectLst/>
                        <a:latin typeface="Times New Roman"/>
                        <a:ea typeface="Times New Roman"/>
                      </a:endParaRPr>
                    </a:p>
                  </a:txBody>
                  <a:tcPr marL="45022" marR="45022" marT="0" marB="0" anchor="ctr"/>
                </a:tc>
              </a:tr>
              <a:tr h="719721">
                <a:tc>
                  <a:txBody>
                    <a:bodyPr/>
                    <a:lstStyle/>
                    <a:p>
                      <a:pPr marL="742950" lvl="1" indent="-285750">
                        <a:lnSpc>
                          <a:spcPct val="115000"/>
                        </a:lnSpc>
                        <a:spcAft>
                          <a:spcPts val="0"/>
                        </a:spcAft>
                        <a:buFont typeface="+mj-lt"/>
                        <a:buAutoNum type="arabicPeriod"/>
                        <a:tabLst>
                          <a:tab pos="600075" algn="l"/>
                        </a:tabLst>
                      </a:pPr>
                      <a:r>
                        <a:rPr lang="es-ES" sz="1100" dirty="0">
                          <a:effectLst/>
                        </a:rPr>
                        <a:t>Impacto de la Intervención:</a:t>
                      </a:r>
                      <a:endParaRPr lang="es-PE" sz="1100" dirty="0">
                        <a:effectLst/>
                        <a:latin typeface="Times New Roman"/>
                        <a:ea typeface="Times New Roman"/>
                      </a:endParaRPr>
                    </a:p>
                  </a:txBody>
                  <a:tcPr marL="45022" marR="45022" marT="0" marB="0" anchor="ctr"/>
                </a:tc>
                <a:tc>
                  <a:txBody>
                    <a:bodyPr/>
                    <a:lstStyle/>
                    <a:p>
                      <a:pPr>
                        <a:lnSpc>
                          <a:spcPct val="115000"/>
                        </a:lnSpc>
                        <a:spcAft>
                          <a:spcPts val="0"/>
                        </a:spcAft>
                        <a:tabLst>
                          <a:tab pos="600075" algn="l"/>
                        </a:tabLst>
                      </a:pPr>
                      <a:r>
                        <a:rPr lang="es-ES" sz="1100">
                          <a:effectLst/>
                        </a:rPr>
                        <a:t>Amplitud del ámbito territorial o cobertura poblacional de la propuesta, sobre población global o poblaciones vulnerables, ponderada con relación a los objetivos estratégicos y plazos del planeamiento regional.</a:t>
                      </a:r>
                      <a:endParaRPr lang="es-PE" sz="1100">
                        <a:effectLst/>
                        <a:latin typeface="Times New Roman"/>
                        <a:ea typeface="Times New Roman"/>
                      </a:endParaRPr>
                    </a:p>
                  </a:txBody>
                  <a:tcPr marL="45022" marR="45022" marT="0" marB="0" anchor="ctr"/>
                </a:tc>
                <a:tc>
                  <a:txBody>
                    <a:bodyPr/>
                    <a:lstStyle/>
                    <a:p>
                      <a:pPr>
                        <a:lnSpc>
                          <a:spcPct val="115000"/>
                        </a:lnSpc>
                        <a:spcAft>
                          <a:spcPts val="0"/>
                        </a:spcAft>
                        <a:tabLst>
                          <a:tab pos="600075" algn="l"/>
                        </a:tabLst>
                      </a:pPr>
                      <a:r>
                        <a:rPr lang="es-ES" sz="1100">
                          <a:effectLst/>
                        </a:rPr>
                        <a:t>Matriz de valoración ponderada de los impactos</a:t>
                      </a:r>
                      <a:endParaRPr lang="es-PE" sz="1100">
                        <a:effectLst/>
                        <a:latin typeface="Times New Roman"/>
                        <a:ea typeface="Times New Roman"/>
                      </a:endParaRPr>
                    </a:p>
                  </a:txBody>
                  <a:tcPr marL="45022" marR="45022" marT="0" marB="0" anchor="ctr"/>
                </a:tc>
              </a:tr>
              <a:tr h="147769">
                <a:tc gridSpan="3">
                  <a:txBody>
                    <a:bodyPr/>
                    <a:lstStyle/>
                    <a:p>
                      <a:pPr marL="342900" lvl="0" indent="-342900">
                        <a:lnSpc>
                          <a:spcPct val="115000"/>
                        </a:lnSpc>
                        <a:spcAft>
                          <a:spcPts val="0"/>
                        </a:spcAft>
                        <a:buFont typeface="+mj-lt"/>
                        <a:buAutoNum type="romanUcPeriod"/>
                      </a:pPr>
                      <a:r>
                        <a:rPr lang="es-ES" sz="1100">
                          <a:effectLst/>
                        </a:rPr>
                        <a:t>VIABILIDAD DE LA PROPUESTA</a:t>
                      </a:r>
                      <a:endParaRPr lang="es-PE" sz="1100">
                        <a:effectLst/>
                        <a:latin typeface="Times New Roman"/>
                        <a:ea typeface="Times New Roman"/>
                      </a:endParaRPr>
                    </a:p>
                  </a:txBody>
                  <a:tcPr marL="45022" marR="45022" marT="0" marB="0" anchor="ctr"/>
                </a:tc>
                <a:tc hMerge="1">
                  <a:txBody>
                    <a:bodyPr/>
                    <a:lstStyle/>
                    <a:p>
                      <a:endParaRPr lang="es-PE"/>
                    </a:p>
                  </a:txBody>
                  <a:tcPr/>
                </a:tc>
                <a:tc hMerge="1">
                  <a:txBody>
                    <a:bodyPr/>
                    <a:lstStyle/>
                    <a:p>
                      <a:endParaRPr lang="es-PE"/>
                    </a:p>
                  </a:txBody>
                  <a:tcPr/>
                </a:tc>
              </a:tr>
              <a:tr h="839675">
                <a:tc>
                  <a:txBody>
                    <a:bodyPr/>
                    <a:lstStyle/>
                    <a:p>
                      <a:pPr marL="742950" lvl="1" indent="-285750">
                        <a:lnSpc>
                          <a:spcPct val="115000"/>
                        </a:lnSpc>
                        <a:spcAft>
                          <a:spcPts val="0"/>
                        </a:spcAft>
                        <a:buFont typeface="+mj-lt"/>
                        <a:buAutoNum type="arabicPeriod"/>
                        <a:tabLst>
                          <a:tab pos="600075" algn="l"/>
                        </a:tabLst>
                      </a:pPr>
                      <a:r>
                        <a:rPr lang="es-ES" sz="1100">
                          <a:effectLst/>
                        </a:rPr>
                        <a:t>Instrumento de Gestión Regional vinculado</a:t>
                      </a:r>
                      <a:endParaRPr lang="es-PE" sz="1100">
                        <a:effectLst/>
                        <a:latin typeface="Times New Roman"/>
                        <a:ea typeface="Times New Roman"/>
                      </a:endParaRPr>
                    </a:p>
                  </a:txBody>
                  <a:tcPr marL="45022" marR="45022" marT="0" marB="0" anchor="ctr"/>
                </a:tc>
                <a:tc>
                  <a:txBody>
                    <a:bodyPr/>
                    <a:lstStyle/>
                    <a:p>
                      <a:pPr>
                        <a:lnSpc>
                          <a:spcPct val="115000"/>
                        </a:lnSpc>
                        <a:spcAft>
                          <a:spcPts val="0"/>
                        </a:spcAft>
                        <a:tabLst>
                          <a:tab pos="600075" algn="l"/>
                        </a:tabLst>
                      </a:pPr>
                      <a:r>
                        <a:rPr lang="es-ES" sz="1100" dirty="0">
                          <a:effectLst/>
                        </a:rPr>
                        <a:t>Describir la actividad o actividades del POI o procedimientos del TUPA base de la propuesta, indicando los  objetivo del PDRC y PEI al que se vinculado. Precisar si se enmarca en programas presupuestales o en acciones que no producen resultados (APNOP). </a:t>
                      </a:r>
                      <a:endParaRPr lang="es-PE" sz="1100" dirty="0">
                        <a:effectLst/>
                        <a:latin typeface="Times New Roman"/>
                        <a:ea typeface="Times New Roman"/>
                      </a:endParaRPr>
                    </a:p>
                  </a:txBody>
                  <a:tcPr marL="45022" marR="45022" marT="0" marB="0" anchor="ctr"/>
                </a:tc>
                <a:tc>
                  <a:txBody>
                    <a:bodyPr/>
                    <a:lstStyle/>
                    <a:p>
                      <a:pPr>
                        <a:lnSpc>
                          <a:spcPct val="115000"/>
                        </a:lnSpc>
                        <a:spcAft>
                          <a:spcPts val="0"/>
                        </a:spcAft>
                        <a:tabLst>
                          <a:tab pos="600075" algn="l"/>
                        </a:tabLst>
                      </a:pPr>
                      <a:r>
                        <a:rPr lang="es-ES" sz="1100">
                          <a:effectLst/>
                        </a:rPr>
                        <a:t>Correspondencia con los instrumentos de gestión </a:t>
                      </a:r>
                      <a:endParaRPr lang="es-PE" sz="1100">
                        <a:effectLst/>
                        <a:latin typeface="Times New Roman"/>
                        <a:ea typeface="Times New Roman"/>
                      </a:endParaRPr>
                    </a:p>
                  </a:txBody>
                  <a:tcPr marL="45022" marR="45022" marT="0" marB="0" anchor="ctr"/>
                </a:tc>
              </a:tr>
              <a:tr h="599768">
                <a:tc>
                  <a:txBody>
                    <a:bodyPr/>
                    <a:lstStyle/>
                    <a:p>
                      <a:pPr marL="742950" lvl="1" indent="-285750">
                        <a:lnSpc>
                          <a:spcPct val="115000"/>
                        </a:lnSpc>
                        <a:spcAft>
                          <a:spcPts val="0"/>
                        </a:spcAft>
                        <a:buFont typeface="+mj-lt"/>
                        <a:buAutoNum type="arabicPeriod"/>
                        <a:tabLst>
                          <a:tab pos="600075" algn="l"/>
                        </a:tabLst>
                      </a:pPr>
                      <a:r>
                        <a:rPr lang="es-ES" sz="1100">
                          <a:effectLst/>
                        </a:rPr>
                        <a:t>Viabilidad Técnica</a:t>
                      </a:r>
                      <a:endParaRPr lang="es-PE" sz="1100">
                        <a:effectLst/>
                        <a:latin typeface="Times New Roman"/>
                        <a:ea typeface="Times New Roman"/>
                      </a:endParaRPr>
                    </a:p>
                  </a:txBody>
                  <a:tcPr marL="45022" marR="45022" marT="0" marB="0" anchor="ctr"/>
                </a:tc>
                <a:tc>
                  <a:txBody>
                    <a:bodyPr/>
                    <a:lstStyle/>
                    <a:p>
                      <a:pPr>
                        <a:lnSpc>
                          <a:spcPct val="115000"/>
                        </a:lnSpc>
                        <a:spcAft>
                          <a:spcPts val="0"/>
                        </a:spcAft>
                        <a:tabLst>
                          <a:tab pos="600075" algn="l"/>
                        </a:tabLst>
                      </a:pPr>
                      <a:r>
                        <a:rPr lang="es-ES" sz="1100">
                          <a:effectLst/>
                        </a:rPr>
                        <a:t>Mencionar experiencias de otras regiones, o de las empresas privadas tomadas en cuenta para la propuesta. Las instituciones que pueden ser incluidas en los link. </a:t>
                      </a:r>
                      <a:endParaRPr lang="es-PE" sz="1100">
                        <a:effectLst/>
                        <a:latin typeface="Times New Roman"/>
                        <a:ea typeface="Times New Roman"/>
                      </a:endParaRPr>
                    </a:p>
                  </a:txBody>
                  <a:tcPr marL="45022" marR="45022" marT="0" marB="0" anchor="ctr"/>
                </a:tc>
                <a:tc>
                  <a:txBody>
                    <a:bodyPr/>
                    <a:lstStyle/>
                    <a:p>
                      <a:pPr>
                        <a:lnSpc>
                          <a:spcPct val="115000"/>
                        </a:lnSpc>
                        <a:spcAft>
                          <a:spcPts val="0"/>
                        </a:spcAft>
                        <a:tabLst>
                          <a:tab pos="600075" algn="l"/>
                        </a:tabLst>
                      </a:pPr>
                      <a:r>
                        <a:rPr lang="es-ES" sz="1100">
                          <a:effectLst/>
                        </a:rPr>
                        <a:t>Creación o adaptación técnicamente viables</a:t>
                      </a:r>
                      <a:endParaRPr lang="es-PE" sz="1100">
                        <a:effectLst/>
                        <a:latin typeface="Times New Roman"/>
                        <a:ea typeface="Times New Roman"/>
                      </a:endParaRPr>
                    </a:p>
                  </a:txBody>
                  <a:tcPr marL="45022" marR="45022" marT="0" marB="0" anchor="ctr"/>
                </a:tc>
              </a:tr>
              <a:tr h="459822">
                <a:tc>
                  <a:txBody>
                    <a:bodyPr/>
                    <a:lstStyle/>
                    <a:p>
                      <a:pPr marL="742950" lvl="1" indent="-285750">
                        <a:lnSpc>
                          <a:spcPct val="115000"/>
                        </a:lnSpc>
                        <a:spcAft>
                          <a:spcPts val="0"/>
                        </a:spcAft>
                        <a:buFont typeface="+mj-lt"/>
                        <a:buAutoNum type="arabicPeriod"/>
                        <a:tabLst>
                          <a:tab pos="600075" algn="l"/>
                        </a:tabLst>
                      </a:pPr>
                      <a:r>
                        <a:rPr lang="es-ES" sz="1100">
                          <a:effectLst/>
                        </a:rPr>
                        <a:t>Viabilidad presupuestal</a:t>
                      </a:r>
                      <a:endParaRPr lang="es-PE" sz="1100">
                        <a:effectLst/>
                        <a:latin typeface="Times New Roman"/>
                        <a:ea typeface="Times New Roman"/>
                      </a:endParaRPr>
                    </a:p>
                  </a:txBody>
                  <a:tcPr marL="45022" marR="45022" marT="0" marB="0" anchor="ctr"/>
                </a:tc>
                <a:tc>
                  <a:txBody>
                    <a:bodyPr/>
                    <a:lstStyle/>
                    <a:p>
                      <a:pPr>
                        <a:lnSpc>
                          <a:spcPct val="115000"/>
                        </a:lnSpc>
                        <a:spcAft>
                          <a:spcPts val="0"/>
                        </a:spcAft>
                        <a:tabLst>
                          <a:tab pos="600075" algn="l"/>
                        </a:tabLst>
                      </a:pPr>
                      <a:r>
                        <a:rPr lang="es-ES" sz="1100">
                          <a:effectLst/>
                        </a:rPr>
                        <a:t>Informar la disponibilidad presupuestal para iniciar y sostener la propuesta presentada.</a:t>
                      </a:r>
                      <a:endParaRPr lang="es-PE" sz="1100">
                        <a:effectLst/>
                        <a:latin typeface="Times New Roman"/>
                        <a:ea typeface="Times New Roman"/>
                      </a:endParaRPr>
                    </a:p>
                  </a:txBody>
                  <a:tcPr marL="45022" marR="45022" marT="0" marB="0" anchor="ctr"/>
                </a:tc>
                <a:tc>
                  <a:txBody>
                    <a:bodyPr/>
                    <a:lstStyle/>
                    <a:p>
                      <a:pPr>
                        <a:lnSpc>
                          <a:spcPct val="115000"/>
                        </a:lnSpc>
                        <a:spcAft>
                          <a:spcPts val="0"/>
                        </a:spcAft>
                        <a:tabLst>
                          <a:tab pos="600075" algn="l"/>
                        </a:tabLst>
                      </a:pPr>
                      <a:r>
                        <a:rPr lang="es-ES" sz="1100" dirty="0">
                          <a:effectLst/>
                        </a:rPr>
                        <a:t>Posibilidad de disponer o gestionar recursos</a:t>
                      </a:r>
                      <a:endParaRPr lang="es-PE" sz="1100" dirty="0">
                        <a:effectLst/>
                        <a:latin typeface="Times New Roman"/>
                        <a:ea typeface="Times New Roman"/>
                      </a:endParaRPr>
                    </a:p>
                  </a:txBody>
                  <a:tcPr marL="45022" marR="45022" marT="0" marB="0" anchor="ctr"/>
                </a:tc>
              </a:tr>
            </a:tbl>
          </a:graphicData>
        </a:graphic>
      </p:graphicFrame>
    </p:spTree>
    <p:extLst>
      <p:ext uri="{BB962C8B-B14F-4D97-AF65-F5344CB8AC3E}">
        <p14:creationId xmlns:p14="http://schemas.microsoft.com/office/powerpoint/2010/main" val="1637614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1268</Words>
  <Application>Microsoft Office PowerPoint</Application>
  <PresentationFormat>Panorámica</PresentationFormat>
  <Paragraphs>121</Paragraphs>
  <Slides>9</Slides>
  <Notes>9</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9</vt:i4>
      </vt:variant>
    </vt:vector>
  </HeadingPairs>
  <TitlesOfParts>
    <vt:vector size="14" baseType="lpstr">
      <vt:lpstr>Arial</vt:lpstr>
      <vt:lpstr>Wingdings</vt:lpstr>
      <vt:lpstr>Open Sans</vt:lpstr>
      <vt:lpstr>Times New Roman</vt:lpstr>
      <vt:lpstr>Tema de Office</vt:lpstr>
      <vt:lpstr>Presentación de PowerPoint</vt:lpstr>
      <vt:lpstr>Presentación de PowerPoint</vt:lpstr>
      <vt:lpstr>Presentación de PowerPoint</vt:lpstr>
      <vt:lpstr>Presentación de PowerPoint</vt:lpstr>
      <vt:lpstr>DEFINICIONES </vt:lpstr>
      <vt:lpstr>Presentación de PowerPoint</vt:lpstr>
      <vt:lpstr>Proceso para la Selección y Priorización de Actividades ser consideradas dentro del Piloto de Gobierno Abierto del Gobierno Regional de La Libertad</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cp:lastModifiedBy>Melissa Vera Llalle</cp:lastModifiedBy>
  <cp:revision>7</cp:revision>
  <dcterms:modified xsi:type="dcterms:W3CDTF">2016-09-08T14:35:09Z</dcterms:modified>
</cp:coreProperties>
</file>