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57" r:id="rId4"/>
    <p:sldId id="258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4" r:id="rId14"/>
    <p:sldId id="270" r:id="rId15"/>
    <p:sldId id="271" r:id="rId16"/>
    <p:sldId id="272" r:id="rId17"/>
    <p:sldId id="260" r:id="rId18"/>
    <p:sldId id="275" r:id="rId19"/>
    <p:sldId id="259" r:id="rId20"/>
    <p:sldId id="276" r:id="rId21"/>
    <p:sldId id="277" r:id="rId22"/>
  </p:sldIdLst>
  <p:sldSz cx="9144000" cy="6858000" type="screen4x3"/>
  <p:notesSz cx="6858000" cy="9144000"/>
  <p:defaultTextStyle>
    <a:defPPr>
      <a:defRPr lang="es-P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A488322-F2BA-4B5B-9748-0D474271808F}" styleName="Estilo medio 3 - 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4C1A8A3-306A-4EB7-A6B1-4F7E0EB9C5D6}" styleName="Estilo medio 3 - Énfasis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Estilo temático 1 - Énfasis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27F97BB-C833-4FB7-BDE5-3F7075034690}" styleName="Estilo temático 2 - Énfasis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Estilo clar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08" autoAdjust="0"/>
    <p:restoredTop sz="94660"/>
  </p:normalViewPr>
  <p:slideViewPr>
    <p:cSldViewPr>
      <p:cViewPr varScale="1">
        <p:scale>
          <a:sx n="69" d="100"/>
          <a:sy n="69" d="100"/>
        </p:scale>
        <p:origin x="-139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P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1DEB4-3265-4221-AD29-2CEAAEE03797}" type="datetimeFigureOut">
              <a:rPr lang="es-PE" smtClean="0"/>
              <a:t>26/05/2016</a:t>
            </a:fld>
            <a:endParaRPr lang="es-P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PE" dirty="0" smtClean="0"/>
              <a:t>PLAN DE ACCION DE GOBIERNO ABIERTO 2017</a:t>
            </a:r>
            <a:endParaRPr lang="es-PE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E576953-179F-4C1D-8346-EDE5118CD4F6}" type="slidenum">
              <a:rPr lang="es-PE" smtClean="0"/>
              <a:t>‹Nº›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2997881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1DEB4-3265-4221-AD29-2CEAAEE03797}" type="datetimeFigureOut">
              <a:rPr lang="es-PE" smtClean="0"/>
              <a:t>26/05/2016</a:t>
            </a:fld>
            <a:endParaRPr lang="es-P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E576953-179F-4C1D-8346-EDE5118CD4F6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638798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1DEB4-3265-4221-AD29-2CEAAEE03797}" type="datetimeFigureOut">
              <a:rPr lang="es-PE" smtClean="0"/>
              <a:t>26/05/2016</a:t>
            </a:fld>
            <a:endParaRPr lang="es-P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E576953-179F-4C1D-8346-EDE5118CD4F6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4287488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1DEB4-3265-4221-AD29-2CEAAEE03797}" type="datetimeFigureOut">
              <a:rPr lang="es-PE" smtClean="0"/>
              <a:t>26/05/2016</a:t>
            </a:fld>
            <a:endParaRPr lang="es-P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E576953-179F-4C1D-8346-EDE5118CD4F6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4003835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1DEB4-3265-4221-AD29-2CEAAEE03797}" type="datetimeFigureOut">
              <a:rPr lang="es-PE" smtClean="0"/>
              <a:t>26/05/2016</a:t>
            </a:fld>
            <a:endParaRPr lang="es-P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E576953-179F-4C1D-8346-EDE5118CD4F6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973222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1DEB4-3265-4221-AD29-2CEAAEE03797}" type="datetimeFigureOut">
              <a:rPr lang="es-PE" smtClean="0"/>
              <a:t>26/05/2016</a:t>
            </a:fld>
            <a:endParaRPr lang="es-P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E576953-179F-4C1D-8346-EDE5118CD4F6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8588721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1DEB4-3265-4221-AD29-2CEAAEE03797}" type="datetimeFigureOut">
              <a:rPr lang="es-PE" smtClean="0"/>
              <a:t>26/05/2016</a:t>
            </a:fld>
            <a:endParaRPr lang="es-PE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E576953-179F-4C1D-8346-EDE5118CD4F6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2637982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1DEB4-3265-4221-AD29-2CEAAEE03797}" type="datetimeFigureOut">
              <a:rPr lang="es-PE" smtClean="0"/>
              <a:t>26/05/2016</a:t>
            </a:fld>
            <a:endParaRPr lang="es-PE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E576953-179F-4C1D-8346-EDE5118CD4F6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2972865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1DEB4-3265-4221-AD29-2CEAAEE03797}" type="datetimeFigureOut">
              <a:rPr lang="es-PE" smtClean="0"/>
              <a:t>26/05/2016</a:t>
            </a:fld>
            <a:endParaRPr lang="es-PE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E576953-179F-4C1D-8346-EDE5118CD4F6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198534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1DEB4-3265-4221-AD29-2CEAAEE03797}" type="datetimeFigureOut">
              <a:rPr lang="es-PE" smtClean="0"/>
              <a:t>26/05/2016</a:t>
            </a:fld>
            <a:endParaRPr lang="es-P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E576953-179F-4C1D-8346-EDE5118CD4F6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114313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P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1DEB4-3265-4221-AD29-2CEAAEE03797}" type="datetimeFigureOut">
              <a:rPr lang="es-PE" smtClean="0"/>
              <a:t>26/05/2016</a:t>
            </a:fld>
            <a:endParaRPr lang="es-P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E576953-179F-4C1D-8346-EDE5118CD4F6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069599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PE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C1DEB4-3265-4221-AD29-2CEAAEE03797}" type="datetimeFigureOut">
              <a:rPr lang="es-PE" smtClean="0"/>
              <a:t>26/05/2016</a:t>
            </a:fld>
            <a:endParaRPr lang="es-P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508104" y="6237312"/>
            <a:ext cx="31683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PE" dirty="0" smtClean="0"/>
              <a:t>PLAN DE ACCION DE GOBIERNO ABIERTO 2017</a:t>
            </a:r>
            <a:endParaRPr lang="es-PE" dirty="0"/>
          </a:p>
        </p:txBody>
      </p:sp>
      <p:pic>
        <p:nvPicPr>
          <p:cNvPr id="7" name="6 Imagen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09344"/>
            <a:ext cx="2807462" cy="748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1220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P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P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PLAN DE ACCION DE GOBIERNO ABIERTO AL 2017</a:t>
            </a:r>
            <a:endParaRPr lang="es-P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P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FORMULACION DE COMPROMISOS</a:t>
            </a:r>
            <a:endParaRPr lang="es-P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46641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Rendición de Cuentas</a:t>
            </a:r>
            <a:endParaRPr lang="es-P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7463573"/>
              </p:ext>
            </p:extLst>
          </p:nvPr>
        </p:nvGraphicFramePr>
        <p:xfrm>
          <a:off x="467544" y="1196752"/>
          <a:ext cx="8136904" cy="4866132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4068452"/>
                <a:gridCol w="4068452"/>
              </a:tblGrid>
              <a:tr h="2736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2000" b="1" dirty="0">
                          <a:effectLst/>
                        </a:rPr>
                        <a:t>Problemas</a:t>
                      </a:r>
                      <a:endParaRPr lang="es-PE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2000" b="1" dirty="0">
                          <a:effectLst/>
                        </a:rPr>
                        <a:t>Compromisos</a:t>
                      </a:r>
                      <a:endParaRPr lang="es-PE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830826"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PE" sz="2000" dirty="0" smtClean="0">
                          <a:effectLst/>
                        </a:rPr>
                        <a:t>Falta de Metodología </a:t>
                      </a:r>
                      <a:r>
                        <a:rPr lang="es-PE" sz="2000" dirty="0">
                          <a:effectLst/>
                        </a:rPr>
                        <a:t>de rendición de cuentas</a:t>
                      </a:r>
                    </a:p>
                    <a:p>
                      <a:pPr marL="1714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PE" sz="2000" dirty="0" smtClean="0">
                          <a:effectLst/>
                        </a:rPr>
                        <a:t>Concesión </a:t>
                      </a:r>
                      <a:r>
                        <a:rPr lang="es-PE" sz="2000" dirty="0">
                          <a:effectLst/>
                        </a:rPr>
                        <a:t>de obras sin sistemas adecuados de control</a:t>
                      </a:r>
                    </a:p>
                    <a:p>
                      <a:pPr marL="1714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PE" sz="2000" dirty="0" smtClean="0">
                          <a:effectLst/>
                        </a:rPr>
                        <a:t>No </a:t>
                      </a:r>
                      <a:r>
                        <a:rPr lang="es-PE" sz="2000" dirty="0">
                          <a:effectLst/>
                        </a:rPr>
                        <a:t>hay información sobre cumplimiento de planes regionales</a:t>
                      </a:r>
                    </a:p>
                    <a:p>
                      <a:pPr marL="1714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PE" sz="2000" dirty="0" smtClean="0">
                          <a:effectLst/>
                        </a:rPr>
                        <a:t>Falta </a:t>
                      </a:r>
                      <a:r>
                        <a:rPr lang="es-PE" sz="2000" dirty="0">
                          <a:effectLst/>
                        </a:rPr>
                        <a:t>capacitación a la población</a:t>
                      </a:r>
                    </a:p>
                    <a:p>
                      <a:pPr marL="1714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PE" sz="2000" dirty="0">
                          <a:effectLst/>
                        </a:rPr>
                        <a:t>Falta informar sobre el impacto de los programas, proyectos y actividades</a:t>
                      </a:r>
                    </a:p>
                    <a:p>
                      <a:pPr marL="1714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PE" sz="2000" dirty="0">
                          <a:effectLst/>
                        </a:rPr>
                        <a:t>Creación de valor y beneficio para la </a:t>
                      </a:r>
                      <a:r>
                        <a:rPr lang="es-PE" sz="2000" dirty="0" smtClean="0">
                          <a:effectLst/>
                        </a:rPr>
                        <a:t>población</a:t>
                      </a:r>
                      <a:endParaRPr lang="es-PE" sz="2000" dirty="0">
                        <a:effectLst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PE" sz="2000" dirty="0" smtClean="0">
                          <a:effectLst/>
                        </a:rPr>
                        <a:t>Distribución </a:t>
                      </a:r>
                      <a:r>
                        <a:rPr lang="es-PE" sz="2000" dirty="0">
                          <a:effectLst/>
                        </a:rPr>
                        <a:t>de la información previa a la rendición, pudiendo considerarse el acceso a datos estructurados (datos abiertos).</a:t>
                      </a:r>
                    </a:p>
                    <a:p>
                      <a:pPr marL="1714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PE" sz="2000" dirty="0">
                          <a:effectLst/>
                        </a:rPr>
                        <a:t>Capacitación a la población sobre la rendición de cuentas.</a:t>
                      </a:r>
                    </a:p>
                    <a:p>
                      <a:pPr marL="1714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PE" sz="2000" dirty="0">
                          <a:effectLst/>
                        </a:rPr>
                        <a:t>Informar sobre el impacto de los programas, proyectos y actividades, y creación de valor público en beneficio de la población.</a:t>
                      </a:r>
                    </a:p>
                    <a:p>
                      <a:pPr marL="1714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PE" sz="2000" dirty="0">
                          <a:effectLst/>
                        </a:rPr>
                        <a:t>Fomentar la participación ciudadana como instrumento para la rendición de cuentas</a:t>
                      </a:r>
                      <a:endParaRPr lang="es-PE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70226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Mejora de servicios públicos</a:t>
            </a:r>
            <a:endParaRPr lang="es-P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PE" dirty="0" smtClean="0"/>
              <a:t>Servicios orientados a atender de manera óptima las necesidades de los ciudadanos, orientada a resultados que impacten en el bienestar de los ciudadanos, que genere igualdad de oportunidades y asegure el acceso a servicios públicos de calidad.</a:t>
            </a:r>
          </a:p>
        </p:txBody>
      </p:sp>
    </p:spTree>
    <p:extLst>
      <p:ext uri="{BB962C8B-B14F-4D97-AF65-F5344CB8AC3E}">
        <p14:creationId xmlns:p14="http://schemas.microsoft.com/office/powerpoint/2010/main" val="211582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Mejora de servicios públicos</a:t>
            </a:r>
            <a:endParaRPr lang="es-P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4080580"/>
              </p:ext>
            </p:extLst>
          </p:nvPr>
        </p:nvGraphicFramePr>
        <p:xfrm>
          <a:off x="395536" y="1196752"/>
          <a:ext cx="8496944" cy="4977384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4248472"/>
                <a:gridCol w="4248472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600" b="1" dirty="0">
                          <a:effectLst/>
                        </a:rPr>
                        <a:t>Problemas</a:t>
                      </a:r>
                      <a:endParaRPr lang="es-PE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600" b="1" dirty="0">
                          <a:effectLst/>
                        </a:rPr>
                        <a:t>Compromisos</a:t>
                      </a:r>
                      <a:endParaRPr lang="es-PE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PE" sz="1800" dirty="0" smtClean="0">
                          <a:effectLst/>
                        </a:rPr>
                        <a:t>Falta de Virtualización </a:t>
                      </a:r>
                      <a:r>
                        <a:rPr lang="es-PE" sz="1800" dirty="0">
                          <a:effectLst/>
                        </a:rPr>
                        <a:t>de los servicios</a:t>
                      </a:r>
                    </a:p>
                    <a:p>
                      <a:pPr marL="1714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PE" sz="1800" dirty="0" smtClean="0">
                          <a:effectLst/>
                        </a:rPr>
                        <a:t>Falta de Uso </a:t>
                      </a:r>
                      <a:r>
                        <a:rPr lang="es-PE" sz="1800" dirty="0">
                          <a:effectLst/>
                        </a:rPr>
                        <a:t>de servicios web</a:t>
                      </a:r>
                    </a:p>
                    <a:p>
                      <a:pPr marL="1714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PE" sz="1800" dirty="0" smtClean="0">
                          <a:effectLst/>
                        </a:rPr>
                        <a:t>Falta de Simplificación </a:t>
                      </a:r>
                      <a:r>
                        <a:rPr lang="es-PE" sz="1800" dirty="0">
                          <a:effectLst/>
                        </a:rPr>
                        <a:t>de trámites: carpeta ciudadana.</a:t>
                      </a:r>
                    </a:p>
                    <a:p>
                      <a:pPr marL="1714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PE" sz="1800" dirty="0" smtClean="0">
                          <a:effectLst/>
                        </a:rPr>
                        <a:t>Falta Sistema </a:t>
                      </a:r>
                      <a:r>
                        <a:rPr lang="es-PE" sz="1800" dirty="0">
                          <a:effectLst/>
                        </a:rPr>
                        <a:t>único de trámites</a:t>
                      </a:r>
                    </a:p>
                    <a:p>
                      <a:pPr marL="1714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PE" sz="1800" dirty="0">
                          <a:effectLst/>
                        </a:rPr>
                        <a:t>Estandarización de </a:t>
                      </a:r>
                      <a:r>
                        <a:rPr lang="es-PE" sz="1800" dirty="0" err="1">
                          <a:effectLst/>
                        </a:rPr>
                        <a:t>sw</a:t>
                      </a:r>
                      <a:endParaRPr lang="es-PE" sz="1800" dirty="0">
                        <a:effectLst/>
                      </a:endParaRPr>
                    </a:p>
                    <a:p>
                      <a:pPr marL="1714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PE" sz="1800" dirty="0" smtClean="0">
                          <a:effectLst/>
                        </a:rPr>
                        <a:t>Falta de Desarrollo </a:t>
                      </a:r>
                      <a:r>
                        <a:rPr lang="es-PE" sz="1800" dirty="0">
                          <a:effectLst/>
                        </a:rPr>
                        <a:t>de herramientas de gobierno abierto (datos abiertos)</a:t>
                      </a:r>
                    </a:p>
                    <a:p>
                      <a:pPr marL="1714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PE" sz="1800" dirty="0">
                          <a:effectLst/>
                        </a:rPr>
                        <a:t>Desconocimiento del potencial de TIC por falta de capacitación y difusión</a:t>
                      </a:r>
                    </a:p>
                    <a:p>
                      <a:pPr marL="1714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PE" sz="1800" dirty="0">
                          <a:effectLst/>
                        </a:rPr>
                        <a:t>Desconocimiento en el uso de portales web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800" dirty="0">
                          <a:effectLst/>
                        </a:rPr>
                        <a:t> </a:t>
                      </a:r>
                      <a:endParaRPr lang="es-PE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PE" sz="1800" dirty="0" smtClean="0">
                          <a:effectLst/>
                        </a:rPr>
                        <a:t>Implementación </a:t>
                      </a:r>
                      <a:r>
                        <a:rPr lang="es-PE" sz="1800" dirty="0">
                          <a:effectLst/>
                        </a:rPr>
                        <a:t>de Programas de Gobierno Electrónico y promoción de las </a:t>
                      </a:r>
                      <a:r>
                        <a:rPr lang="es-PE" sz="1800" dirty="0" err="1">
                          <a:effectLst/>
                        </a:rPr>
                        <a:t>TICs</a:t>
                      </a:r>
                      <a:r>
                        <a:rPr lang="es-PE" sz="1800" dirty="0">
                          <a:effectLst/>
                        </a:rPr>
                        <a:t> acordes a las características geográficas y culturales.</a:t>
                      </a:r>
                    </a:p>
                    <a:p>
                      <a:pPr marL="1714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PE" sz="1800" dirty="0">
                          <a:effectLst/>
                        </a:rPr>
                        <a:t>Desarrollo de una estrategia de alfabetización digital que incorpore el acceso y uso de las </a:t>
                      </a:r>
                      <a:r>
                        <a:rPr lang="es-PE" sz="1800" dirty="0" err="1">
                          <a:effectLst/>
                        </a:rPr>
                        <a:t>TICs</a:t>
                      </a:r>
                      <a:r>
                        <a:rPr lang="es-PE" sz="1800" dirty="0">
                          <a:effectLst/>
                        </a:rPr>
                        <a:t>.</a:t>
                      </a:r>
                    </a:p>
                    <a:p>
                      <a:pPr marL="1714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PE" sz="1800" dirty="0">
                          <a:effectLst/>
                        </a:rPr>
                        <a:t>Estandarización de software amigable, solicitando aportes o mejoras a solicitud de los usuarios.</a:t>
                      </a:r>
                    </a:p>
                    <a:p>
                      <a:pPr marL="1714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PE" sz="1800" dirty="0">
                          <a:effectLst/>
                        </a:rPr>
                        <a:t>Fortalecer la infraestructura tecnológica de las entidades del Estado, las comunicaciones y el acceso.</a:t>
                      </a:r>
                    </a:p>
                    <a:p>
                      <a:pPr marL="1714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PE" sz="1800" dirty="0" smtClean="0">
                          <a:effectLst/>
                        </a:rPr>
                        <a:t>Desarrollo </a:t>
                      </a:r>
                      <a:r>
                        <a:rPr lang="es-PE" sz="1800" dirty="0">
                          <a:effectLst/>
                        </a:rPr>
                        <a:t>de una plataforma que integre los servicios</a:t>
                      </a:r>
                      <a:endParaRPr lang="es-PE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947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Integridad publica</a:t>
            </a:r>
            <a:endParaRPr lang="es-P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PE" dirty="0" smtClean="0"/>
              <a:t>Impulsa y consolida una cultura de respeto hacia los valores éticos en que debe sustentarse la gestión gubernamental</a:t>
            </a:r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27424677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Integridad publica</a:t>
            </a:r>
            <a:endParaRPr lang="es-P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6208215"/>
              </p:ext>
            </p:extLst>
          </p:nvPr>
        </p:nvGraphicFramePr>
        <p:xfrm>
          <a:off x="539552" y="1268760"/>
          <a:ext cx="8208912" cy="4661916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4104456"/>
                <a:gridCol w="4104456"/>
              </a:tblGrid>
              <a:tr h="1885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600" dirty="0">
                          <a:effectLst/>
                        </a:rPr>
                        <a:t>Problemas</a:t>
                      </a:r>
                      <a:endParaRPr lang="es-PE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600">
                          <a:effectLst/>
                        </a:rPr>
                        <a:t>Compromisos</a:t>
                      </a:r>
                      <a:endParaRPr lang="es-PE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</a:tr>
              <a:tr h="4337381"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PE" sz="1800" dirty="0" smtClean="0">
                          <a:effectLst/>
                        </a:rPr>
                        <a:t>Políticas </a:t>
                      </a:r>
                      <a:r>
                        <a:rPr lang="es-PE" sz="1800" dirty="0">
                          <a:effectLst/>
                        </a:rPr>
                        <a:t>educativas débiles para fortalecer y promover la ética ciudadana</a:t>
                      </a:r>
                    </a:p>
                    <a:p>
                      <a:pPr marL="1714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PE" sz="1800" dirty="0" smtClean="0">
                          <a:effectLst/>
                        </a:rPr>
                        <a:t>Limitaciones </a:t>
                      </a:r>
                      <a:r>
                        <a:rPr lang="es-PE" sz="1800" dirty="0">
                          <a:effectLst/>
                        </a:rPr>
                        <a:t>para implementar planes anticorrupción y ética</a:t>
                      </a:r>
                    </a:p>
                    <a:p>
                      <a:pPr marL="1714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PE" sz="1800" dirty="0" smtClean="0">
                          <a:effectLst/>
                        </a:rPr>
                        <a:t>Impunidad </a:t>
                      </a:r>
                      <a:r>
                        <a:rPr lang="es-PE" sz="1800" dirty="0">
                          <a:effectLst/>
                        </a:rPr>
                        <a:t>en el sector público y autoridades</a:t>
                      </a:r>
                    </a:p>
                    <a:p>
                      <a:pPr marL="1714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PE" sz="1800" dirty="0">
                          <a:effectLst/>
                        </a:rPr>
                        <a:t>Falta articulación a nivel fiscal y judicial en delitos de corrupción</a:t>
                      </a:r>
                    </a:p>
                    <a:p>
                      <a:pPr marL="1714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PE" sz="1800" dirty="0">
                          <a:effectLst/>
                        </a:rPr>
                        <a:t>Actividades aisladas de lucha contra la corrupción, e inseguridad ciudadana</a:t>
                      </a:r>
                      <a:r>
                        <a:rPr lang="es-PE" sz="1800" dirty="0" smtClean="0">
                          <a:effectLst/>
                        </a:rPr>
                        <a:t>.</a:t>
                      </a:r>
                      <a:endParaRPr lang="es-PE" sz="1800" dirty="0">
                        <a:effectLst/>
                      </a:endParaRPr>
                    </a:p>
                    <a:p>
                      <a:pPr marL="1714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PE" sz="1800" dirty="0">
                          <a:effectLst/>
                        </a:rPr>
                        <a:t>Falta difusión de código de ética.</a:t>
                      </a:r>
                    </a:p>
                    <a:p>
                      <a:pPr marL="1714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PE" sz="1800" dirty="0">
                          <a:effectLst/>
                        </a:rPr>
                        <a:t>Libro de Reclamaciones, quejas y sugerencias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800" dirty="0">
                          <a:effectLst/>
                        </a:rPr>
                        <a:t> </a:t>
                      </a:r>
                      <a:endParaRPr lang="es-PE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PE" sz="1800" dirty="0">
                          <a:effectLst/>
                        </a:rPr>
                        <a:t>Implementar libro de reclamaciones, quejas y sugerencias en cada entidad</a:t>
                      </a:r>
                    </a:p>
                    <a:p>
                      <a:pPr marL="1714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PE" sz="1800" dirty="0">
                          <a:effectLst/>
                        </a:rPr>
                        <a:t>Mejorar las capacidades organizativas y operativas de las instituciones públicas para dar respuesta a quejas y denuncias</a:t>
                      </a:r>
                    </a:p>
                    <a:p>
                      <a:pPr marL="1714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PE" sz="1800" dirty="0">
                          <a:effectLst/>
                        </a:rPr>
                        <a:t>Programa de capacitación regional a los servidores públicos en ética pública</a:t>
                      </a:r>
                    </a:p>
                    <a:p>
                      <a:pPr marL="1714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PE" sz="1800" dirty="0" smtClean="0">
                          <a:effectLst/>
                        </a:rPr>
                        <a:t>Formulación </a:t>
                      </a:r>
                      <a:r>
                        <a:rPr lang="es-PE" sz="1800" dirty="0">
                          <a:effectLst/>
                        </a:rPr>
                        <a:t>de un modelo de gestión ética regional*</a:t>
                      </a:r>
                      <a:endParaRPr lang="es-PE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00570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Comunidades Seguras</a:t>
            </a:r>
            <a:endParaRPr lang="es-P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PE" dirty="0" smtClean="0"/>
              <a:t>Incluye avanzar en materia de seguridad pública, respuesta y atención ante desastres naturales, riesgos ambientales y protección civil, entre otros.</a:t>
            </a:r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621470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Comunidades Seguras</a:t>
            </a:r>
            <a:endParaRPr lang="es-P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8728222"/>
              </p:ext>
            </p:extLst>
          </p:nvPr>
        </p:nvGraphicFramePr>
        <p:xfrm>
          <a:off x="611560" y="2276872"/>
          <a:ext cx="7704856" cy="2016224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744416"/>
                <a:gridCol w="3960440"/>
              </a:tblGrid>
              <a:tr h="5040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800" b="1" dirty="0">
                          <a:effectLst/>
                        </a:rPr>
                        <a:t>Problemas</a:t>
                      </a:r>
                      <a:endParaRPr lang="es-PE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800" b="1" dirty="0">
                          <a:effectLst/>
                        </a:rPr>
                        <a:t>Compromisos</a:t>
                      </a:r>
                      <a:endParaRPr lang="es-PE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5121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800" dirty="0">
                          <a:effectLst/>
                        </a:rPr>
                        <a:t>Población vulnerable ante fenómenos (sismos, inundaciones)</a:t>
                      </a:r>
                      <a:endParaRPr lang="es-PE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800" dirty="0">
                          <a:effectLst/>
                        </a:rPr>
                        <a:t>Fortalecer las acciones necesarias para disminuir los índices de inseguridad.*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800" dirty="0">
                          <a:effectLst/>
                        </a:rPr>
                        <a:t>Preparar y organizar a la población ante desastres.*</a:t>
                      </a:r>
                      <a:endParaRPr lang="es-PE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06153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P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Taller: Identificación de compromisos</a:t>
            </a:r>
            <a:endParaRPr lang="es-P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PE" dirty="0" smtClean="0"/>
              <a:t>Los participantes se organizaran en grupo y propondrá compromisos </a:t>
            </a:r>
            <a:r>
              <a:rPr lang="es-PE" dirty="0" smtClean="0"/>
              <a:t>que debe de asumir el GRLL en Gobierno Abierto al 2017 </a:t>
            </a:r>
            <a:r>
              <a:rPr lang="es-PE" dirty="0" smtClean="0"/>
              <a:t>de acuerdo a los componentes (ficha de propuestas de acuerdo a ejemplo) – 30 minutos.</a:t>
            </a:r>
          </a:p>
          <a:p>
            <a:pPr algn="just"/>
            <a:r>
              <a:rPr lang="es-PE" dirty="0" smtClean="0"/>
              <a:t>Utilizar papelotes, plumones.</a:t>
            </a:r>
          </a:p>
          <a:p>
            <a:r>
              <a:rPr lang="es-PE" dirty="0" smtClean="0"/>
              <a:t>Justificara verbalmente – 5 minutos por grupo.</a:t>
            </a:r>
          </a:p>
          <a:p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14536306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P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Ficha de identificación de compromisos</a:t>
            </a:r>
            <a:endParaRPr lang="es-P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PE" dirty="0" smtClean="0"/>
              <a:t>Componente.</a:t>
            </a:r>
          </a:p>
          <a:p>
            <a:r>
              <a:rPr lang="es-PE" dirty="0" smtClean="0"/>
              <a:t>Problemas publico identificado</a:t>
            </a:r>
            <a:r>
              <a:rPr lang="es-PE" dirty="0"/>
              <a:t> </a:t>
            </a:r>
            <a:r>
              <a:rPr lang="es-PE" dirty="0" smtClean="0"/>
              <a:t>por la entidad</a:t>
            </a:r>
          </a:p>
          <a:p>
            <a:r>
              <a:rPr lang="es-PE" dirty="0" smtClean="0"/>
              <a:t>Objetivo que se busca conseguir con la solución del problema público</a:t>
            </a:r>
          </a:p>
          <a:p>
            <a:r>
              <a:rPr lang="es-PE" dirty="0" smtClean="0"/>
              <a:t>Responsable (Entidad)</a:t>
            </a:r>
          </a:p>
          <a:p>
            <a:r>
              <a:rPr lang="es-PE" dirty="0" smtClean="0"/>
              <a:t>Corresponsable</a:t>
            </a:r>
          </a:p>
          <a:p>
            <a:r>
              <a:rPr lang="es-PE" dirty="0" smtClean="0"/>
              <a:t>Acciones (Inicio y fin)</a:t>
            </a:r>
          </a:p>
          <a:p>
            <a:r>
              <a:rPr lang="es-PE" dirty="0" smtClean="0"/>
              <a:t>Fecha del cumplimiento del compromiso</a:t>
            </a:r>
          </a:p>
        </p:txBody>
      </p:sp>
    </p:spTree>
    <p:extLst>
      <p:ext uri="{BB962C8B-B14F-4D97-AF65-F5344CB8AC3E}">
        <p14:creationId xmlns:p14="http://schemas.microsoft.com/office/powerpoint/2010/main" val="1353660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P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Identificar la problemática y establecer objetivos</a:t>
            </a:r>
            <a:endParaRPr lang="es-P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" name="3 Grupo"/>
          <p:cNvGrpSpPr/>
          <p:nvPr/>
        </p:nvGrpSpPr>
        <p:grpSpPr>
          <a:xfrm>
            <a:off x="125280" y="1867021"/>
            <a:ext cx="8767200" cy="4606691"/>
            <a:chOff x="51834" y="3774"/>
            <a:chExt cx="8202081" cy="3639527"/>
          </a:xfrm>
        </p:grpSpPr>
        <p:sp>
          <p:nvSpPr>
            <p:cNvPr id="5" name="22 Rectángulo"/>
            <p:cNvSpPr/>
            <p:nvPr/>
          </p:nvSpPr>
          <p:spPr bwMode="auto">
            <a:xfrm>
              <a:off x="4405355" y="387610"/>
              <a:ext cx="3848403" cy="2782184"/>
            </a:xfrm>
            <a:prstGeom prst="rect">
              <a:avLst/>
            </a:prstGeom>
            <a:solidFill>
              <a:srgbClr val="00206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635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es-ES" sz="1050" b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 </a:t>
              </a:r>
              <a:endParaRPr lang="es-PE" sz="1050" b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20 Rectángulo"/>
            <p:cNvSpPr/>
            <p:nvPr/>
          </p:nvSpPr>
          <p:spPr bwMode="auto">
            <a:xfrm>
              <a:off x="242493" y="374547"/>
              <a:ext cx="3841730" cy="2512468"/>
            </a:xfrm>
            <a:prstGeom prst="rect">
              <a:avLst/>
            </a:prstGeom>
            <a:solidFill>
              <a:srgbClr val="C0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es-ES"/>
                <a:t> </a:t>
              </a:r>
              <a:endParaRPr lang="es-PE"/>
            </a:p>
          </p:txBody>
        </p:sp>
        <p:sp>
          <p:nvSpPr>
            <p:cNvPr id="7" name="Text Box 4"/>
            <p:cNvSpPr txBox="1">
              <a:spLocks noChangeArrowheads="1"/>
            </p:cNvSpPr>
            <p:nvPr/>
          </p:nvSpPr>
          <p:spPr bwMode="auto">
            <a:xfrm>
              <a:off x="51834" y="3774"/>
              <a:ext cx="2040254" cy="2216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noAutofit/>
            </a:bodyPr>
            <a:lstStyle/>
            <a:p>
              <a:pPr eaLnBrk="0" hangingPunct="0">
                <a:lnSpc>
                  <a:spcPts val="1600"/>
                </a:lnSpc>
                <a:spcAft>
                  <a:spcPts val="0"/>
                </a:spcAft>
              </a:pPr>
              <a:endParaRPr lang="es-PE" sz="1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Text Box 5"/>
            <p:cNvSpPr txBox="1">
              <a:spLocks noChangeArrowheads="1"/>
            </p:cNvSpPr>
            <p:nvPr/>
          </p:nvSpPr>
          <p:spPr bwMode="auto">
            <a:xfrm>
              <a:off x="732594" y="1174550"/>
              <a:ext cx="3623944" cy="1885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s-ES" sz="1050" b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 </a:t>
              </a:r>
              <a:endParaRPr lang="es-PE" sz="1050" b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Text Box 6"/>
            <p:cNvSpPr txBox="1">
              <a:spLocks noChangeArrowheads="1"/>
            </p:cNvSpPr>
            <p:nvPr/>
          </p:nvSpPr>
          <p:spPr bwMode="auto">
            <a:xfrm>
              <a:off x="4504876" y="925623"/>
              <a:ext cx="3749039" cy="1885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s-ES" sz="1050" b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 </a:t>
              </a:r>
              <a:endParaRPr lang="es-PE" sz="1050" b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Text Box 9"/>
            <p:cNvSpPr txBox="1">
              <a:spLocks noChangeArrowheads="1"/>
            </p:cNvSpPr>
            <p:nvPr/>
          </p:nvSpPr>
          <p:spPr bwMode="auto">
            <a:xfrm>
              <a:off x="4339218" y="3454774"/>
              <a:ext cx="3844289" cy="1885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s-ES" sz="1050" b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 </a:t>
              </a:r>
              <a:endParaRPr lang="es-PE" sz="1050" b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25 CuadroTexto"/>
            <p:cNvSpPr txBox="1"/>
            <p:nvPr/>
          </p:nvSpPr>
          <p:spPr>
            <a:xfrm>
              <a:off x="246900" y="102323"/>
              <a:ext cx="3690375" cy="316310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marL="342900" lvl="0" indent="-342900" algn="just">
                <a:lnSpc>
                  <a:spcPts val="1400"/>
                </a:lnSpc>
                <a:spcAft>
                  <a:spcPts val="0"/>
                </a:spcAft>
                <a:buFont typeface="+mj-lt"/>
                <a:buAutoNum type="arabicPeriod"/>
              </a:pPr>
              <a:endParaRPr lang="es-ES" b="1" dirty="0" smtClean="0">
                <a:solidFill>
                  <a:schemeClr val="bg1"/>
                </a:solidFill>
              </a:endParaRPr>
            </a:p>
            <a:p>
              <a:pPr marL="342900" lvl="0" indent="-342900" algn="just">
                <a:lnSpc>
                  <a:spcPts val="1400"/>
                </a:lnSpc>
                <a:spcAft>
                  <a:spcPts val="0"/>
                </a:spcAft>
                <a:buFont typeface="+mj-lt"/>
                <a:buAutoNum type="arabicPeriod"/>
              </a:pPr>
              <a:endParaRPr lang="es-ES" b="1" dirty="0" smtClean="0">
                <a:solidFill>
                  <a:schemeClr val="bg1"/>
                </a:solidFill>
              </a:endParaRPr>
            </a:p>
            <a:p>
              <a:pPr marL="342900" lvl="0" indent="-342900" algn="just">
                <a:lnSpc>
                  <a:spcPct val="200000"/>
                </a:lnSpc>
                <a:spcAft>
                  <a:spcPts val="0"/>
                </a:spcAft>
                <a:buFont typeface="+mj-lt"/>
                <a:buAutoNum type="arabicPeriod"/>
              </a:pPr>
              <a:r>
                <a:rPr lang="es-ES" sz="1600" b="1" dirty="0" smtClean="0">
                  <a:solidFill>
                    <a:schemeClr val="bg1"/>
                  </a:solidFill>
                </a:rPr>
                <a:t>Existencia de espacios de corrupción y deficiente política educativa en valores</a:t>
              </a:r>
            </a:p>
            <a:p>
              <a:pPr marL="342900" lvl="0" indent="-342900" algn="just">
                <a:lnSpc>
                  <a:spcPct val="200000"/>
                </a:lnSpc>
                <a:spcAft>
                  <a:spcPts val="0"/>
                </a:spcAft>
                <a:buFont typeface="+mj-lt"/>
                <a:buAutoNum type="arabicPeriod"/>
              </a:pPr>
              <a:r>
                <a:rPr lang="es-ES" sz="1600" b="1" dirty="0" smtClean="0">
                  <a:solidFill>
                    <a:schemeClr val="bg1"/>
                  </a:solidFill>
                </a:rPr>
                <a:t>Incremento de la inseguridad ciudadana</a:t>
              </a:r>
            </a:p>
            <a:p>
              <a:pPr marL="342900" lvl="0" indent="-342900" algn="just">
                <a:lnSpc>
                  <a:spcPct val="200000"/>
                </a:lnSpc>
                <a:spcAft>
                  <a:spcPts val="0"/>
                </a:spcAft>
                <a:buFont typeface="+mj-lt"/>
                <a:buAutoNum type="arabicPeriod"/>
              </a:pPr>
              <a:r>
                <a:rPr lang="es-ES" sz="1600" b="1" dirty="0" smtClean="0">
                  <a:solidFill>
                    <a:schemeClr val="bg1"/>
                  </a:solidFill>
                </a:rPr>
                <a:t>Población </a:t>
              </a:r>
              <a:r>
                <a:rPr lang="es-ES" sz="1600" b="1" dirty="0" smtClean="0">
                  <a:solidFill>
                    <a:schemeClr val="bg1"/>
                  </a:solidFill>
                </a:rPr>
                <a:t>vulnerable ante fenómenos (sismos, inundaciones)</a:t>
              </a:r>
            </a:p>
            <a:p>
              <a:pPr marL="342900" lvl="0" indent="-342900" algn="just">
                <a:lnSpc>
                  <a:spcPts val="1400"/>
                </a:lnSpc>
                <a:spcAft>
                  <a:spcPts val="0"/>
                </a:spcAft>
                <a:buFont typeface="+mj-lt"/>
                <a:buAutoNum type="arabicPeriod"/>
              </a:pPr>
              <a:endParaRPr lang="es-ES" b="1" dirty="0" smtClean="0">
                <a:solidFill>
                  <a:schemeClr val="bg1"/>
                </a:solidFill>
              </a:endParaRPr>
            </a:p>
          </p:txBody>
        </p:sp>
        <p:sp>
          <p:nvSpPr>
            <p:cNvPr id="12" name="26 CuadroTexto"/>
            <p:cNvSpPr txBox="1"/>
            <p:nvPr/>
          </p:nvSpPr>
          <p:spPr>
            <a:xfrm>
              <a:off x="4504875" y="361484"/>
              <a:ext cx="3454704" cy="243070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marL="342900" indent="-342900" algn="just">
                <a:lnSpc>
                  <a:spcPct val="200000"/>
                </a:lnSpc>
                <a:buFont typeface="+mj-lt"/>
                <a:buAutoNum type="arabicPeriod"/>
              </a:pPr>
              <a:r>
                <a:rPr lang="es-ES" sz="1600" b="1" dirty="0" smtClean="0">
                  <a:solidFill>
                    <a:schemeClr val="bg1"/>
                  </a:solidFill>
                </a:rPr>
                <a:t>Formular </a:t>
              </a:r>
              <a:r>
                <a:rPr lang="es-ES" sz="1600" b="1" dirty="0">
                  <a:solidFill>
                    <a:schemeClr val="bg1"/>
                  </a:solidFill>
                </a:rPr>
                <a:t>un modelo de gestión </a:t>
              </a:r>
              <a:r>
                <a:rPr lang="es-ES" sz="1600" b="1" dirty="0" smtClean="0">
                  <a:solidFill>
                    <a:schemeClr val="bg1"/>
                  </a:solidFill>
                </a:rPr>
                <a:t>ética regional</a:t>
              </a:r>
            </a:p>
            <a:p>
              <a:pPr marL="342900" indent="-342900" algn="just">
                <a:lnSpc>
                  <a:spcPct val="200000"/>
                </a:lnSpc>
                <a:buFont typeface="+mj-lt"/>
                <a:buAutoNum type="arabicPeriod"/>
              </a:pPr>
              <a:r>
                <a:rPr lang="es-ES" sz="1600" b="1" dirty="0" smtClean="0">
                  <a:solidFill>
                    <a:schemeClr val="bg1"/>
                  </a:solidFill>
                </a:rPr>
                <a:t>Disminuir </a:t>
              </a:r>
              <a:r>
                <a:rPr lang="es-ES" sz="1600" b="1" dirty="0">
                  <a:solidFill>
                    <a:schemeClr val="bg1"/>
                  </a:solidFill>
                </a:rPr>
                <a:t>los índices de inseguridad ciudadana</a:t>
              </a:r>
            </a:p>
            <a:p>
              <a:pPr marL="342900" indent="-342900" algn="just">
                <a:lnSpc>
                  <a:spcPct val="200000"/>
                </a:lnSpc>
                <a:buFont typeface="+mj-lt"/>
                <a:buAutoNum type="arabicPeriod"/>
              </a:pPr>
              <a:r>
                <a:rPr lang="es-ES" sz="1600" b="1" dirty="0">
                  <a:solidFill>
                    <a:schemeClr val="bg1"/>
                  </a:solidFill>
                </a:rPr>
                <a:t>Organizar y preparar a la población ante emergencias y/o desastres</a:t>
              </a:r>
            </a:p>
            <a:p>
              <a:pPr marL="342900" lvl="0" indent="-342900" algn="just">
                <a:lnSpc>
                  <a:spcPts val="1400"/>
                </a:lnSpc>
                <a:buFont typeface="+mj-lt"/>
                <a:buAutoNum type="arabicPeriod"/>
              </a:pPr>
              <a:endParaRPr lang="es-PE" b="1" dirty="0">
                <a:solidFill>
                  <a:schemeClr val="bg1"/>
                </a:solidFill>
              </a:endParaRPr>
            </a:p>
            <a:p>
              <a:pPr marL="342900" indent="-342900" algn="just">
                <a:lnSpc>
                  <a:spcPts val="1400"/>
                </a:lnSpc>
                <a:buFont typeface="+mj-lt"/>
                <a:buAutoNum type="arabicPeriod"/>
              </a:pPr>
              <a:endParaRPr lang="es-ES" b="1" dirty="0" smtClean="0">
                <a:solidFill>
                  <a:schemeClr val="bg1"/>
                </a:solidFill>
              </a:endParaRPr>
            </a:p>
            <a:p>
              <a:pPr marL="342900" lvl="0" indent="-342900" algn="just">
                <a:lnSpc>
                  <a:spcPts val="1400"/>
                </a:lnSpc>
                <a:buFont typeface="+mj-lt"/>
                <a:buAutoNum type="arabicPeriod"/>
              </a:pPr>
              <a:endParaRPr lang="es-PE" b="1" dirty="0">
                <a:solidFill>
                  <a:schemeClr val="bg1"/>
                </a:solidFill>
              </a:endParaRPr>
            </a:p>
            <a:p>
              <a:pPr marL="342900" indent="-342900" algn="just">
                <a:lnSpc>
                  <a:spcPts val="1400"/>
                </a:lnSpc>
                <a:buFont typeface="+mj-lt"/>
                <a:buAutoNum type="arabicPeriod"/>
              </a:pPr>
              <a:endParaRPr lang="es-ES" sz="1050" b="1" dirty="0" smtClean="0">
                <a:solidFill>
                  <a:schemeClr val="bg1"/>
                </a:solidFill>
              </a:endParaRPr>
            </a:p>
            <a:p>
              <a:pPr marL="342900" indent="-342900" algn="just">
                <a:lnSpc>
                  <a:spcPts val="1400"/>
                </a:lnSpc>
                <a:buFont typeface="+mj-lt"/>
                <a:buAutoNum type="arabicPeriod"/>
              </a:pPr>
              <a:endParaRPr lang="es-ES" sz="1050" b="1" dirty="0">
                <a:solidFill>
                  <a:schemeClr val="bg1"/>
                </a:solidFill>
              </a:endParaRPr>
            </a:p>
            <a:p>
              <a:pPr marL="457200">
                <a:lnSpc>
                  <a:spcPts val="1500"/>
                </a:lnSpc>
                <a:spcAft>
                  <a:spcPts val="0"/>
                </a:spcAft>
              </a:pPr>
              <a:r>
                <a:rPr lang="es-ES" sz="950" b="1" cap="small" spc="-20" dirty="0">
                  <a:solidFill>
                    <a:schemeClr val="bg1"/>
                  </a:solidFill>
                  <a:effectLst/>
                  <a:latin typeface="TimesNewRoman"/>
                  <a:ea typeface="Calibri" panose="020F0502020204030204" pitchFamily="34" charset="0"/>
                  <a:cs typeface="Arial" panose="020B0604020202020204" pitchFamily="34" charset="0"/>
                </a:rPr>
                <a:t> </a:t>
              </a:r>
              <a:endParaRPr lang="es-PE" sz="950" b="1" cap="small" dirty="0">
                <a:solidFill>
                  <a:schemeClr val="bg1"/>
                </a:solidFill>
                <a:effectLst/>
                <a:latin typeface="TimesNewRoman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366894" y="1715534"/>
            <a:ext cx="2806734" cy="281280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s-ES_tradnl" sz="1400" b="1" dirty="0" smtClean="0">
                <a:solidFill>
                  <a:schemeClr val="bg1"/>
                </a:solidFill>
                <a:latin typeface="Swis721 Cn BT"/>
                <a:ea typeface="Calibri" panose="020F0502020204030204" pitchFamily="34" charset="0"/>
                <a:cs typeface="Times New Roman" panose="02020603050405020304" pitchFamily="18" charset="0"/>
              </a:rPr>
              <a:t>         PROBLEMA 	</a:t>
            </a:r>
            <a:endParaRPr lang="es-PE" sz="1400" b="1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5642317" y="1667616"/>
            <a:ext cx="2732134" cy="283114"/>
          </a:xfrm>
          <a:prstGeom prst="rect">
            <a:avLst/>
          </a:prstGeom>
          <a:solidFill>
            <a:srgbClr val="002060"/>
          </a:solidFill>
          <a:ln w="31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s-PE"/>
            </a:defPPr>
            <a:lvl1pPr>
              <a:spcAft>
                <a:spcPts val="0"/>
              </a:spcAft>
              <a:defRPr sz="1200" b="1">
                <a:solidFill>
                  <a:srgbClr val="000000"/>
                </a:solidFill>
                <a:latin typeface="Swis721 Cn BT"/>
                <a:ea typeface="Calibri" panose="020F0502020204030204" pitchFamily="34" charset="0"/>
                <a:cs typeface="Times New Roman" panose="02020603050405020304" pitchFamily="18" charset="0"/>
              </a:defRPr>
            </a:lvl1pPr>
          </a:lstStyle>
          <a:p>
            <a:pPr algn="ctr"/>
            <a:r>
              <a:rPr lang="es-PE" sz="1400" dirty="0">
                <a:solidFill>
                  <a:schemeClr val="bg1"/>
                </a:solidFill>
              </a:rPr>
              <a:t>OBJETIVOS</a:t>
            </a:r>
          </a:p>
        </p:txBody>
      </p:sp>
    </p:spTree>
    <p:extLst>
      <p:ext uri="{BB962C8B-B14F-4D97-AF65-F5344CB8AC3E}">
        <p14:creationId xmlns:p14="http://schemas.microsoft.com/office/powerpoint/2010/main" val="26080512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P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PLAN DE ACCION DE GOBIERNO ABIERTO AL 2017</a:t>
            </a:r>
            <a:endParaRPr lang="es-P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PE" dirty="0" smtClean="0"/>
              <a:t>Se define Gobierno Abierto como un nuevo modelo de relación entre los gobernantes, las administraciones públicas y la sociedad; basado en la transparencia, la apertura, la colaboración y orientado a la participación de los ciudadanos tanto en el diseño como en la implementación de las políticas públicas y la mejora de los servicios.</a:t>
            </a:r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33244466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89" t="24603" r="26040" b="26704"/>
          <a:stretch/>
        </p:blipFill>
        <p:spPr bwMode="auto">
          <a:xfrm>
            <a:off x="827584" y="764704"/>
            <a:ext cx="7634500" cy="4536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85368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P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Ficha de Propuestas de Compromisos</a:t>
            </a:r>
            <a:endParaRPr lang="es-P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19" t="27182" r="25706" b="17461"/>
          <a:stretch/>
        </p:blipFill>
        <p:spPr bwMode="auto">
          <a:xfrm>
            <a:off x="1187624" y="1628800"/>
            <a:ext cx="6696744" cy="4427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78388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P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PLAN DE ACCION DE GOBIERNO ABIERTO AL 2017</a:t>
            </a:r>
            <a:endParaRPr lang="es-P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P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¿QUE BUSCA LA ALIANZA PARA EL GOBIERNO ABIERTO - AGA?</a:t>
            </a:r>
          </a:p>
          <a:p>
            <a:r>
              <a:rPr lang="es-PE" dirty="0" smtClean="0"/>
              <a:t>Mejorar el desempeño gubernamental.</a:t>
            </a:r>
          </a:p>
          <a:p>
            <a:r>
              <a:rPr lang="es-PE" dirty="0" smtClean="0"/>
              <a:t>Fomentar la participación cívica.</a:t>
            </a:r>
          </a:p>
          <a:p>
            <a:r>
              <a:rPr lang="es-PE" dirty="0" smtClean="0"/>
              <a:t>Mejorar la capacidad de respuesta hacia los ciudadanos.</a:t>
            </a:r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23518270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PE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Los países establecen compromisos concretos para incluirlos en el Plan de Acción de Gobierno Abierto al 2017, en materia de:</a:t>
            </a:r>
            <a:endParaRPr lang="es-PE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lphaLcParenR"/>
            </a:pPr>
            <a:r>
              <a:rPr lang="es-PE" dirty="0" smtClean="0"/>
              <a:t>Transparencia y acceso a la información pública.</a:t>
            </a:r>
          </a:p>
          <a:p>
            <a:pPr marL="514350" indent="-514350">
              <a:buFont typeface="+mj-lt"/>
              <a:buAutoNum type="alphaLcParenR"/>
            </a:pPr>
            <a:r>
              <a:rPr lang="es-PE" dirty="0" smtClean="0"/>
              <a:t>Participación Ciudadana</a:t>
            </a:r>
          </a:p>
          <a:p>
            <a:pPr marL="514350" indent="-514350">
              <a:buFont typeface="+mj-lt"/>
              <a:buAutoNum type="alphaLcParenR"/>
            </a:pPr>
            <a:r>
              <a:rPr lang="es-PE" dirty="0" smtClean="0"/>
              <a:t>Rendición de Cuentas</a:t>
            </a:r>
          </a:p>
          <a:p>
            <a:pPr marL="514350" indent="-514350">
              <a:buFont typeface="+mj-lt"/>
              <a:buAutoNum type="alphaLcParenR"/>
            </a:pPr>
            <a:r>
              <a:rPr lang="es-PE" dirty="0" smtClean="0"/>
              <a:t>Mejora de servicios públicos</a:t>
            </a:r>
          </a:p>
          <a:p>
            <a:pPr marL="514350" indent="-514350">
              <a:buFont typeface="+mj-lt"/>
              <a:buAutoNum type="alphaLcParenR"/>
            </a:pPr>
            <a:r>
              <a:rPr lang="es-PE" dirty="0" smtClean="0"/>
              <a:t>Integridad publica</a:t>
            </a:r>
          </a:p>
          <a:p>
            <a:pPr marL="514350" indent="-514350">
              <a:buFont typeface="+mj-lt"/>
              <a:buAutoNum type="alphaLcParenR"/>
            </a:pPr>
            <a:r>
              <a:rPr lang="es-PE" dirty="0" smtClean="0"/>
              <a:t>Comunidades Seguras</a:t>
            </a:r>
          </a:p>
          <a:p>
            <a:pPr marL="0" indent="0">
              <a:buNone/>
            </a:pPr>
            <a:endParaRPr lang="es-PE" dirty="0" smtClean="0"/>
          </a:p>
          <a:p>
            <a:pPr>
              <a:buFont typeface="Wingdings" panose="05000000000000000000" pitchFamily="2" charset="2"/>
              <a:buChar char="ü"/>
            </a:pPr>
            <a:endParaRPr lang="es-PE" dirty="0" smtClean="0"/>
          </a:p>
          <a:p>
            <a:pPr>
              <a:buFont typeface="Wingdings" panose="05000000000000000000" pitchFamily="2" charset="2"/>
              <a:buChar char="ü"/>
            </a:pPr>
            <a:endParaRPr lang="es-PE" dirty="0" smtClean="0"/>
          </a:p>
        </p:txBody>
      </p:sp>
    </p:spTree>
    <p:extLst>
      <p:ext uri="{BB962C8B-B14F-4D97-AF65-F5344CB8AC3E}">
        <p14:creationId xmlns:p14="http://schemas.microsoft.com/office/powerpoint/2010/main" val="13422920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P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Transparencia y acceso a la información pública.</a:t>
            </a:r>
            <a:endParaRPr lang="es-P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PE" dirty="0" smtClean="0"/>
              <a:t>Es la apertura y exposición a la ciudadanía del ejercicio de las funciones del Estado en su conjunto.</a:t>
            </a:r>
          </a:p>
          <a:p>
            <a:pPr algn="just"/>
            <a:r>
              <a:rPr lang="es-PE" dirty="0" smtClean="0"/>
              <a:t>Cuanto mas transparente sea la gestión publica estaremos frente a administraciones mas responsables y mas comprometidas con los fines públicos.</a:t>
            </a:r>
          </a:p>
        </p:txBody>
      </p:sp>
    </p:spTree>
    <p:extLst>
      <p:ext uri="{BB962C8B-B14F-4D97-AF65-F5344CB8AC3E}">
        <p14:creationId xmlns:p14="http://schemas.microsoft.com/office/powerpoint/2010/main" val="7674387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P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Transparencia y acceso a la información pública.</a:t>
            </a:r>
            <a:endParaRPr lang="es-P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2727307"/>
              </p:ext>
            </p:extLst>
          </p:nvPr>
        </p:nvGraphicFramePr>
        <p:xfrm>
          <a:off x="683568" y="1556792"/>
          <a:ext cx="8064896" cy="4667599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888432"/>
                <a:gridCol w="4176464"/>
              </a:tblGrid>
              <a:tr h="2914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2000" b="1" dirty="0">
                          <a:effectLst/>
                        </a:rPr>
                        <a:t>Problemas</a:t>
                      </a:r>
                      <a:endParaRPr lang="es-PE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2000" b="1" dirty="0">
                          <a:effectLst/>
                        </a:rPr>
                        <a:t>Compromisos</a:t>
                      </a:r>
                      <a:endParaRPr lang="es-PE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317079">
                <a:tc>
                  <a:txBody>
                    <a:bodyPr/>
                    <a:lstStyle/>
                    <a:p>
                      <a:pPr marL="285750" indent="-28575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PE" sz="2000" dirty="0">
                          <a:effectLst/>
                        </a:rPr>
                        <a:t>Autoridad que articule la información del PTE</a:t>
                      </a:r>
                    </a:p>
                    <a:p>
                      <a:pPr marL="285750" indent="-28575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PE" sz="2000" dirty="0">
                          <a:effectLst/>
                        </a:rPr>
                        <a:t>Cumplimiento oportuno de publicación</a:t>
                      </a:r>
                    </a:p>
                    <a:p>
                      <a:pPr marL="285750" indent="-28575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PE" sz="2000" dirty="0">
                          <a:effectLst/>
                        </a:rPr>
                        <a:t>Falta una Unidad Orgánica que atienda las solicitudes de información (gestión)</a:t>
                      </a:r>
                    </a:p>
                    <a:p>
                      <a:pPr marL="285750" indent="-28575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PE" sz="2000" dirty="0" smtClean="0">
                          <a:effectLst/>
                        </a:rPr>
                        <a:t>Sistema </a:t>
                      </a:r>
                      <a:r>
                        <a:rPr lang="es-PE" sz="2000" dirty="0">
                          <a:effectLst/>
                        </a:rPr>
                        <a:t>de acceso a la información pública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85750" indent="-28575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PE" sz="2000" dirty="0">
                          <a:effectLst/>
                        </a:rPr>
                        <a:t>Directiva regional sobre cumplimiento oportuno de publicación de la información de transparencia; y  creación de un área responsable de transparencia y acceso a la información</a:t>
                      </a:r>
                    </a:p>
                    <a:p>
                      <a:pPr marL="285750" indent="-28575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PE" sz="2000" dirty="0">
                          <a:effectLst/>
                        </a:rPr>
                        <a:t>La gestión de transparencia en los instrumentos de gestión</a:t>
                      </a:r>
                    </a:p>
                    <a:p>
                      <a:pPr marL="285750" indent="-28575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PE" sz="2000" dirty="0">
                          <a:effectLst/>
                        </a:rPr>
                        <a:t>Sistema de gestión documentaria y registro de solicitudes de acceso a la información  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40823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P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Participación Ciudadana</a:t>
            </a:r>
            <a:endParaRPr lang="es-P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PE" dirty="0" smtClean="0"/>
              <a:t>Conjunto de actividades voluntarias mediante las cuales las personas que integran una sociedad participan en la selección de sus gobernantes y directa e indirectamente en la elaboración de la política gubernamental.</a:t>
            </a:r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34288550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Participación Ciudadana</a:t>
            </a:r>
            <a:endParaRPr lang="es-P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1635599"/>
              </p:ext>
            </p:extLst>
          </p:nvPr>
        </p:nvGraphicFramePr>
        <p:xfrm>
          <a:off x="755576" y="1268761"/>
          <a:ext cx="7776864" cy="468052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888432"/>
                <a:gridCol w="3888432"/>
              </a:tblGrid>
              <a:tr h="4751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400" b="1" dirty="0">
                          <a:effectLst/>
                        </a:rPr>
                        <a:t>Problemas</a:t>
                      </a:r>
                      <a:endParaRPr lang="es-PE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400" b="1" dirty="0">
                          <a:effectLst/>
                        </a:rPr>
                        <a:t>Compromisos</a:t>
                      </a:r>
                      <a:endParaRPr lang="es-PE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1" marR="57501" marT="0" marB="0"/>
                </a:tc>
              </a:tr>
              <a:tr h="4205394"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PE" sz="1800" b="0" dirty="0" smtClean="0">
                          <a:effectLst/>
                        </a:rPr>
                        <a:t>No </a:t>
                      </a:r>
                      <a:r>
                        <a:rPr lang="es-PE" sz="1800" b="0" dirty="0">
                          <a:effectLst/>
                        </a:rPr>
                        <a:t>se promueve la participación</a:t>
                      </a:r>
                    </a:p>
                    <a:p>
                      <a:pPr marL="1714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PE" sz="1800" b="0" dirty="0" smtClean="0">
                          <a:effectLst/>
                        </a:rPr>
                        <a:t>Planes </a:t>
                      </a:r>
                      <a:r>
                        <a:rPr lang="es-PE" sz="1800" b="0" dirty="0">
                          <a:effectLst/>
                        </a:rPr>
                        <a:t>limitados de participación regional y local</a:t>
                      </a:r>
                    </a:p>
                    <a:p>
                      <a:pPr marL="1714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PE" sz="1800" b="0" dirty="0" smtClean="0">
                          <a:effectLst/>
                        </a:rPr>
                        <a:t>Falta </a:t>
                      </a:r>
                      <a:r>
                        <a:rPr lang="es-PE" sz="1800" b="0" dirty="0">
                          <a:effectLst/>
                        </a:rPr>
                        <a:t>seguimiento y reconocimiento a buenas prácticas</a:t>
                      </a:r>
                    </a:p>
                    <a:p>
                      <a:pPr marL="1714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PE" sz="1800" b="0" dirty="0">
                          <a:effectLst/>
                        </a:rPr>
                        <a:t>No existe una unidad </a:t>
                      </a:r>
                      <a:r>
                        <a:rPr lang="es-PE" sz="1800" b="0" dirty="0" smtClean="0">
                          <a:effectLst/>
                        </a:rPr>
                        <a:t>encargada</a:t>
                      </a:r>
                    </a:p>
                    <a:p>
                      <a:pPr marL="1714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PE" sz="1800" b="0" dirty="0" smtClean="0">
                          <a:effectLst/>
                        </a:rPr>
                        <a:t>Limitada sensibilización y capacitación</a:t>
                      </a:r>
                    </a:p>
                    <a:p>
                      <a:pPr marL="1714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PE" sz="1800" b="0" dirty="0" smtClean="0">
                          <a:effectLst/>
                        </a:rPr>
                        <a:t>Mayor inversión para implementar Planes de Desarrollo</a:t>
                      </a:r>
                    </a:p>
                    <a:p>
                      <a:pPr marL="1714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PE" sz="1800" b="0" dirty="0" smtClean="0">
                          <a:effectLst/>
                        </a:rPr>
                        <a:t>Falta fortalecer la participación de los pueblos indígenas</a:t>
                      </a:r>
                      <a:endParaRPr lang="es-PE" sz="1800" b="0" dirty="0">
                        <a:effectLst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PE" sz="1800" b="0" dirty="0">
                          <a:effectLst/>
                        </a:rPr>
                        <a:t>Autoridades promueven una auténtica participación</a:t>
                      </a:r>
                    </a:p>
                    <a:p>
                      <a:pPr marL="1714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PE" sz="1800" b="0" dirty="0">
                          <a:effectLst/>
                        </a:rPr>
                        <a:t>Incentivos para participación, inclusión de pueblos indígenas</a:t>
                      </a:r>
                    </a:p>
                    <a:p>
                      <a:pPr marL="1714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PE" sz="1800" b="0" dirty="0">
                          <a:effectLst/>
                        </a:rPr>
                        <a:t>Creación de Oficinas de Participación Ciudadana </a:t>
                      </a:r>
                    </a:p>
                    <a:p>
                      <a:pPr marL="1714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PE" sz="1800" b="0" dirty="0">
                          <a:effectLst/>
                        </a:rPr>
                        <a:t>Normativa regional y local que reconozca la Mesa de Concertación de Lucha Contra la Pobreza, con presupuesto y capacitación, acuerdos y compromisos vinculantes</a:t>
                      </a:r>
                    </a:p>
                    <a:p>
                      <a:pPr marL="1714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PE" sz="1800" b="0" dirty="0" smtClean="0">
                          <a:effectLst/>
                        </a:rPr>
                        <a:t>Sensibilización </a:t>
                      </a:r>
                      <a:r>
                        <a:rPr lang="es-PE" sz="1800" b="0" dirty="0">
                          <a:effectLst/>
                        </a:rPr>
                        <a:t>y capacitación en participación </a:t>
                      </a:r>
                      <a:r>
                        <a:rPr lang="es-PE" sz="1800" b="0" dirty="0" smtClean="0">
                          <a:effectLst/>
                        </a:rPr>
                        <a:t>ciudadana</a:t>
                      </a:r>
                      <a:endParaRPr lang="es-PE" sz="1800" b="0" dirty="0">
                        <a:effectLst/>
                      </a:endParaRPr>
                    </a:p>
                  </a:txBody>
                  <a:tcPr marL="57501" marR="57501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315723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Rendición de Cuentas</a:t>
            </a:r>
            <a:endParaRPr lang="es-P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PE" dirty="0" smtClean="0"/>
              <a:t>Es el acto mediante el cual las autoridades y funcionarios de los gobiernos regionales y locales se dirigen a la ciudadanía para mostrar los avances, dificultades y resultados de su gestión en el logro de los objetivos de desarrollo y la mejora de la calidad de vida de la gente</a:t>
            </a:r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153567312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274</TotalTime>
  <Words>1132</Words>
  <Application>Microsoft Office PowerPoint</Application>
  <PresentationFormat>Presentación en pantalla (4:3)</PresentationFormat>
  <Paragraphs>141</Paragraphs>
  <Slides>21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21</vt:i4>
      </vt:variant>
    </vt:vector>
  </HeadingPairs>
  <TitlesOfParts>
    <vt:vector size="22" baseType="lpstr">
      <vt:lpstr>Tema de Office</vt:lpstr>
      <vt:lpstr>PLAN DE ACCION DE GOBIERNO ABIERTO AL 2017</vt:lpstr>
      <vt:lpstr>PLAN DE ACCION DE GOBIERNO ABIERTO AL 2017</vt:lpstr>
      <vt:lpstr>PLAN DE ACCION DE GOBIERNO ABIERTO AL 2017</vt:lpstr>
      <vt:lpstr>Los países establecen compromisos concretos para incluirlos en el Plan de Acción de Gobierno Abierto al 2017, en materia de:</vt:lpstr>
      <vt:lpstr>Transparencia y acceso a la información pública.</vt:lpstr>
      <vt:lpstr>Transparencia y acceso a la información pública.</vt:lpstr>
      <vt:lpstr>Participación Ciudadana</vt:lpstr>
      <vt:lpstr>Participación Ciudadana</vt:lpstr>
      <vt:lpstr>Rendición de Cuentas</vt:lpstr>
      <vt:lpstr>Rendición de Cuentas</vt:lpstr>
      <vt:lpstr>Mejora de servicios públicos</vt:lpstr>
      <vt:lpstr>Mejora de servicios públicos</vt:lpstr>
      <vt:lpstr>Integridad publica</vt:lpstr>
      <vt:lpstr>Integridad publica</vt:lpstr>
      <vt:lpstr>Comunidades Seguras</vt:lpstr>
      <vt:lpstr>Comunidades Seguras</vt:lpstr>
      <vt:lpstr>Taller: Identificación de compromisos</vt:lpstr>
      <vt:lpstr>Ficha de identificación de compromisos</vt:lpstr>
      <vt:lpstr>Identificar la problemática y establecer objetivos</vt:lpstr>
      <vt:lpstr>Presentación de PowerPoint</vt:lpstr>
      <vt:lpstr>Ficha de Propuestas de Compromisos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MELU</dc:creator>
  <cp:lastModifiedBy>MELU</cp:lastModifiedBy>
  <cp:revision>28</cp:revision>
  <dcterms:created xsi:type="dcterms:W3CDTF">2016-05-27T01:18:41Z</dcterms:created>
  <dcterms:modified xsi:type="dcterms:W3CDTF">2016-05-27T05:53:28Z</dcterms:modified>
</cp:coreProperties>
</file>