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96" r:id="rId3"/>
    <p:sldId id="293" r:id="rId4"/>
    <p:sldId id="304" r:id="rId5"/>
    <p:sldId id="307" r:id="rId6"/>
    <p:sldId id="308" r:id="rId7"/>
    <p:sldId id="309" r:id="rId8"/>
    <p:sldId id="298" r:id="rId9"/>
    <p:sldId id="299" r:id="rId10"/>
    <p:sldId id="302" r:id="rId11"/>
    <p:sldId id="300" r:id="rId12"/>
    <p:sldId id="303" r:id="rId13"/>
    <p:sldId id="301" r:id="rId14"/>
    <p:sldId id="310" r:id="rId15"/>
    <p:sldId id="292" r:id="rId16"/>
    <p:sldId id="258" r:id="rId17"/>
  </p:sldIdLst>
  <p:sldSz cx="12192000" cy="6858000"/>
  <p:notesSz cx="6797675" cy="9926638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ideoConferencia" initials="V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99FF"/>
    <a:srgbClr val="000000"/>
    <a:srgbClr val="2E69C8"/>
    <a:srgbClr val="0D55C9"/>
    <a:srgbClr val="D2DEEF"/>
    <a:srgbClr val="D86016"/>
    <a:srgbClr val="009999"/>
    <a:srgbClr val="F54D65"/>
    <a:srgbClr val="E59F37"/>
    <a:srgbClr val="F38E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58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F14692-AA34-48BA-BA23-25134D5C4018}" type="datetimeFigureOut">
              <a:rPr lang="es-PE" smtClean="0"/>
              <a:pPr/>
              <a:t>22/05/2017</a:t>
            </a:fld>
            <a:endParaRPr lang="es-P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C8349C-D48E-4CA6-8BD1-F8CE28D5C3F5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8380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CA558-D348-4A43-98BB-1FAD90FA2B0C}" type="datetime1">
              <a:rPr lang="es-PE" smtClean="0"/>
              <a:pPr/>
              <a:t>22/05/2017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20025-C2D6-40FF-8288-40EC2E188C53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020412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4828" y="37321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4DB10-89DC-44EB-AE2D-A20607F0F88F}" type="datetime1">
              <a:rPr lang="es-PE" smtClean="0"/>
              <a:pPr/>
              <a:t>22/05/2017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20025-C2D6-40FF-8288-40EC2E188C53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43144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E68F9-06D7-4CAD-84C3-B65D59AC7666}" type="datetime1">
              <a:rPr lang="es-PE" smtClean="0"/>
              <a:pPr/>
              <a:t>22/05/2017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20025-C2D6-40FF-8288-40EC2E188C53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509567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4828" y="37321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6CA7F-B765-4A7D-B6C4-3532A433A7DC}" type="datetime1">
              <a:rPr lang="es-PE" smtClean="0"/>
              <a:pPr/>
              <a:t>22/05/2017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20025-C2D6-40FF-8288-40EC2E188C53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656740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358E2-30E1-4A5B-92B5-BE518902D051}" type="datetime1">
              <a:rPr lang="es-PE" smtClean="0"/>
              <a:pPr/>
              <a:t>22/05/2017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20025-C2D6-40FF-8288-40EC2E188C53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425553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4828" y="37321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3A154-E214-4C8C-B17D-4645D6447F9B}" type="datetime1">
              <a:rPr lang="es-PE" smtClean="0"/>
              <a:pPr/>
              <a:t>22/05/2017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20025-C2D6-40FF-8288-40EC2E188C53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499292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59CB7-4E51-41F2-9879-38EF9368CC82}" type="datetime1">
              <a:rPr lang="es-PE" smtClean="0"/>
              <a:pPr/>
              <a:t>22/05/2017</a:t>
            </a:fld>
            <a:endParaRPr lang="es-PE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20025-C2D6-40FF-8288-40EC2E188C53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146471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4828" y="37321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B7C2D-3458-4392-B5F3-FB4EFBEA53E0}" type="datetime1">
              <a:rPr lang="es-PE" smtClean="0"/>
              <a:pPr/>
              <a:t>22/05/2017</a:t>
            </a:fld>
            <a:endParaRPr lang="es-PE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20025-C2D6-40FF-8288-40EC2E188C53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739006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80C84-7B5B-42B1-8115-933E4B7A103E}" type="datetime1">
              <a:rPr lang="es-PE" smtClean="0"/>
              <a:pPr/>
              <a:t>22/05/2017</a:t>
            </a:fld>
            <a:endParaRPr lang="es-PE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20025-C2D6-40FF-8288-40EC2E188C53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783816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DFEFB-A283-4723-85D5-BC1C1925909E}" type="datetime1">
              <a:rPr lang="es-PE" smtClean="0"/>
              <a:pPr/>
              <a:t>22/05/2017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20025-C2D6-40FF-8288-40EC2E188C53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180094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AFB42-29AC-4E15-BD30-654B73B76069}" type="datetime1">
              <a:rPr lang="es-PE" smtClean="0"/>
              <a:pPr/>
              <a:t>22/05/2017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20025-C2D6-40FF-8288-40EC2E188C53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46420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54C180-5DB1-4666-B724-08E7AB5C9795}" type="datetime1">
              <a:rPr lang="es-PE" smtClean="0"/>
              <a:pPr/>
              <a:t>22/05/2017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F20025-C2D6-40FF-8288-40EC2E188C53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846028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png"/><Relationship Id="rId5" Type="http://schemas.openxmlformats.org/officeDocument/2006/relationships/image" Target="../media/image6.e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20025-C2D6-40FF-8288-40EC2E188C53}" type="slidenum">
              <a:rPr lang="es-PE" smtClean="0"/>
              <a:pPr/>
              <a:t>1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3714482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20025-C2D6-40FF-8288-40EC2E188C53}" type="slidenum">
              <a:rPr lang="es-PE" smtClean="0"/>
              <a:pPr/>
              <a:t>10</a:t>
            </a:fld>
            <a:endParaRPr lang="es-PE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1704" y="0"/>
            <a:ext cx="2810296" cy="6858000"/>
          </a:xfrm>
          <a:prstGeom prst="rect">
            <a:avLst/>
          </a:prstGeom>
        </p:spPr>
      </p:pic>
      <p:sp>
        <p:nvSpPr>
          <p:cNvPr id="12" name="Título 1"/>
          <p:cNvSpPr txBox="1">
            <a:spLocks/>
          </p:cNvSpPr>
          <p:nvPr/>
        </p:nvSpPr>
        <p:spPr>
          <a:xfrm>
            <a:off x="752565" y="1257213"/>
            <a:ext cx="2654968" cy="66959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PE" sz="2400" b="1" smtClean="0">
                <a:solidFill>
                  <a:schemeClr val="accent1">
                    <a:lumMod val="50000"/>
                  </a:schemeClr>
                </a:solidFill>
              </a:rPr>
              <a:t>CAPACITACIÓN</a:t>
            </a:r>
            <a:endParaRPr lang="es-E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824757" y="1874976"/>
            <a:ext cx="5751095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PE" sz="2000" dirty="0">
                <a:solidFill>
                  <a:schemeClr val="accent5">
                    <a:lumMod val="50000"/>
                  </a:schemeClr>
                </a:solidFill>
              </a:rPr>
              <a:t>Contar  con el mapa regional de distritos y provincias capacitadas, así como la posibilidad de solicitar capacitaciones en materia de Derechos Fundamentales y Seguridad y Salud en el </a:t>
            </a:r>
            <a:r>
              <a:rPr lang="es-PE" sz="2000" dirty="0" smtClean="0">
                <a:solidFill>
                  <a:schemeClr val="accent5">
                    <a:lumMod val="50000"/>
                  </a:schemeClr>
                </a:solidFill>
              </a:rPr>
              <a:t>Trabajo.</a:t>
            </a:r>
            <a:endParaRPr lang="es-ES" sz="2000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es-PE" dirty="0"/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2590" y="1867990"/>
            <a:ext cx="1422016" cy="1422016"/>
          </a:xfrm>
          <a:prstGeom prst="rect">
            <a:avLst/>
          </a:prstGeom>
        </p:spPr>
      </p:pic>
      <p:sp>
        <p:nvSpPr>
          <p:cNvPr id="19" name="Rectángulo 18"/>
          <p:cNvSpPr/>
          <p:nvPr/>
        </p:nvSpPr>
        <p:spPr>
          <a:xfrm>
            <a:off x="731821" y="3939289"/>
            <a:ext cx="47243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PE" sz="2400" b="1" dirty="0">
                <a:solidFill>
                  <a:schemeClr val="accent1">
                    <a:lumMod val="50000"/>
                  </a:schemeClr>
                </a:solidFill>
              </a:rPr>
              <a:t>ASESORIA LEGAL </a:t>
            </a:r>
            <a:r>
              <a:rPr lang="es-PE" sz="2400" b="1" dirty="0" smtClean="0">
                <a:solidFill>
                  <a:schemeClr val="accent1">
                    <a:lumMod val="50000"/>
                  </a:schemeClr>
                </a:solidFill>
              </a:rPr>
              <a:t>GRATUITA</a:t>
            </a:r>
          </a:p>
        </p:txBody>
      </p:sp>
      <p:sp>
        <p:nvSpPr>
          <p:cNvPr id="20" name="CuadroTexto 19"/>
          <p:cNvSpPr txBox="1"/>
          <p:nvPr/>
        </p:nvSpPr>
        <p:spPr>
          <a:xfrm>
            <a:off x="961403" y="4582873"/>
            <a:ext cx="542399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PE" sz="2000" dirty="0">
                <a:solidFill>
                  <a:schemeClr val="accent5">
                    <a:lumMod val="50000"/>
                  </a:schemeClr>
                </a:solidFill>
              </a:rPr>
              <a:t>Absolver consultas y brindar información en línea sobre los procedimientos administrativos que brinda la GRTPE en materia </a:t>
            </a:r>
            <a:r>
              <a:rPr lang="es-PE" sz="2000" dirty="0" smtClean="0">
                <a:solidFill>
                  <a:schemeClr val="accent5">
                    <a:lumMod val="50000"/>
                  </a:schemeClr>
                </a:solidFill>
              </a:rPr>
              <a:t>laboral.</a:t>
            </a:r>
            <a:endParaRPr lang="es-ES" sz="2000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es-PE" dirty="0"/>
          </a:p>
        </p:txBody>
      </p:sp>
      <p:pic>
        <p:nvPicPr>
          <p:cNvPr id="21" name="Imagen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2590" y="3676265"/>
            <a:ext cx="1380767" cy="1373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9804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20025-C2D6-40FF-8288-40EC2E188C53}" type="slidenum">
              <a:rPr lang="es-PE" smtClean="0"/>
              <a:pPr/>
              <a:t>11</a:t>
            </a:fld>
            <a:endParaRPr lang="es-PE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1704" y="0"/>
            <a:ext cx="2810296" cy="6858000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1166424" y="3701429"/>
            <a:ext cx="41469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PE" sz="2400" b="1" dirty="0">
                <a:solidFill>
                  <a:schemeClr val="accent1">
                    <a:lumMod val="50000"/>
                  </a:schemeClr>
                </a:solidFill>
              </a:rPr>
              <a:t>NORMATIVIDAD LABORAL</a:t>
            </a:r>
            <a:endParaRPr lang="es-E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1166424" y="4367490"/>
            <a:ext cx="589868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PE" sz="2000" dirty="0">
                <a:solidFill>
                  <a:schemeClr val="accent5">
                    <a:lumMod val="50000"/>
                  </a:schemeClr>
                </a:solidFill>
              </a:rPr>
              <a:t>Contar con un compendio normativo laboral actualizado y vigente.</a:t>
            </a:r>
            <a:endParaRPr lang="es-ES" sz="2000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es-PE" dirty="0"/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37736" y="3436846"/>
            <a:ext cx="1452495" cy="1452495"/>
          </a:xfrm>
          <a:prstGeom prst="rect">
            <a:avLst/>
          </a:prstGeom>
        </p:spPr>
      </p:pic>
      <p:sp>
        <p:nvSpPr>
          <p:cNvPr id="19" name="Rectángulo 18"/>
          <p:cNvSpPr/>
          <p:nvPr/>
        </p:nvSpPr>
        <p:spPr>
          <a:xfrm>
            <a:off x="1086052" y="1152593"/>
            <a:ext cx="50558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PE" sz="2400" b="1" dirty="0" smtClean="0">
                <a:solidFill>
                  <a:schemeClr val="accent1">
                    <a:lumMod val="50000"/>
                  </a:schemeClr>
                </a:solidFill>
              </a:rPr>
              <a:t>ORIENTACIÓN Y FISCALIZACIÓN</a:t>
            </a:r>
            <a:endParaRPr lang="es-E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1086052" y="1819653"/>
            <a:ext cx="60157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PE" sz="2000" dirty="0">
                <a:solidFill>
                  <a:schemeClr val="accent5">
                    <a:lumMod val="50000"/>
                  </a:schemeClr>
                </a:solidFill>
              </a:rPr>
              <a:t>Conocer si una persona y/o empresa registra denuncias ante la GRTPE, efectuar el seguimiento de las mismas y elaborar el registro regional de empresas sancionadas por incumplimiento de la normativa </a:t>
            </a:r>
            <a:r>
              <a:rPr lang="es-PE" sz="2000" dirty="0" smtClean="0">
                <a:solidFill>
                  <a:schemeClr val="accent5">
                    <a:lumMod val="50000"/>
                  </a:schemeClr>
                </a:solidFill>
              </a:rPr>
              <a:t>laboral.</a:t>
            </a:r>
            <a:endParaRPr lang="es-PE" sz="2000" dirty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endParaRPr lang="es-PE" sz="2000" dirty="0"/>
          </a:p>
        </p:txBody>
      </p:sp>
      <p:pic>
        <p:nvPicPr>
          <p:cNvPr id="21" name="Imagen 2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9948" y="1819653"/>
            <a:ext cx="1460283" cy="1460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5873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20025-C2D6-40FF-8288-40EC2E188C53}" type="slidenum">
              <a:rPr lang="es-PE" smtClean="0"/>
              <a:pPr/>
              <a:t>12</a:t>
            </a:fld>
            <a:endParaRPr lang="es-PE"/>
          </a:p>
        </p:txBody>
      </p:sp>
      <p:sp>
        <p:nvSpPr>
          <p:cNvPr id="8" name="Rectángulo 7"/>
          <p:cNvSpPr/>
          <p:nvPr/>
        </p:nvSpPr>
        <p:spPr>
          <a:xfrm>
            <a:off x="1363579" y="1549664"/>
            <a:ext cx="42139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PE" sz="2400" b="1" dirty="0">
                <a:solidFill>
                  <a:schemeClr val="accent1">
                    <a:lumMod val="50000"/>
                  </a:schemeClr>
                </a:solidFill>
              </a:rPr>
              <a:t>OBSERVATORIO LABORAL</a:t>
            </a:r>
            <a:endParaRPr lang="es-E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363579" y="2119942"/>
            <a:ext cx="7112327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PE" sz="2000" dirty="0">
                <a:solidFill>
                  <a:schemeClr val="accent5">
                    <a:lumMod val="50000"/>
                  </a:schemeClr>
                </a:solidFill>
              </a:rPr>
              <a:t>Presentar información de la REGIÓN LA LIBERTAD en materia </a:t>
            </a:r>
            <a:r>
              <a:rPr lang="es-PE" sz="2000" dirty="0" smtClean="0">
                <a:solidFill>
                  <a:schemeClr val="accent5">
                    <a:lumMod val="50000"/>
                  </a:schemeClr>
                </a:solidFill>
              </a:rPr>
              <a:t>laboral.</a:t>
            </a:r>
            <a:endParaRPr lang="es-PE" sz="2000" dirty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es-PE" sz="2000" dirty="0">
                <a:solidFill>
                  <a:schemeClr val="accent5">
                    <a:lumMod val="50000"/>
                  </a:schemeClr>
                </a:solidFill>
              </a:rPr>
              <a:t>Mapa regional de conflictos </a:t>
            </a:r>
            <a:r>
              <a:rPr lang="es-PE" sz="2000" dirty="0" smtClean="0">
                <a:solidFill>
                  <a:schemeClr val="accent5">
                    <a:lumMod val="50000"/>
                  </a:schemeClr>
                </a:solidFill>
              </a:rPr>
              <a:t>laborales. </a:t>
            </a:r>
            <a:endParaRPr lang="es-PE" sz="2000" dirty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es-PE" sz="2000" dirty="0">
                <a:solidFill>
                  <a:schemeClr val="accent5">
                    <a:lumMod val="50000"/>
                  </a:schemeClr>
                </a:solidFill>
              </a:rPr>
              <a:t>Mapa regional de mesas de diálogo </a:t>
            </a:r>
            <a:r>
              <a:rPr lang="es-PE" sz="2000" dirty="0" smtClean="0">
                <a:solidFill>
                  <a:schemeClr val="accent5">
                    <a:lumMod val="50000"/>
                  </a:schemeClr>
                </a:solidFill>
              </a:rPr>
              <a:t>instaladas.</a:t>
            </a:r>
            <a:endParaRPr lang="es-PE" sz="2000" dirty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es-PE" sz="2000" dirty="0">
                <a:solidFill>
                  <a:schemeClr val="accent5">
                    <a:lumMod val="50000"/>
                  </a:schemeClr>
                </a:solidFill>
              </a:rPr>
              <a:t>Mapa regional de </a:t>
            </a:r>
            <a:r>
              <a:rPr lang="es-PE" sz="2000" dirty="0" err="1" smtClean="0">
                <a:solidFill>
                  <a:schemeClr val="accent5">
                    <a:lumMod val="50000"/>
                  </a:schemeClr>
                </a:solidFill>
              </a:rPr>
              <a:t>extraprocesos</a:t>
            </a:r>
            <a:r>
              <a:rPr lang="es-PE" sz="20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s-PE" sz="2000" dirty="0">
                <a:solidFill>
                  <a:schemeClr val="accent5">
                    <a:lumMod val="50000"/>
                  </a:schemeClr>
                </a:solidFill>
              </a:rPr>
              <a:t>y seguimiento de los </a:t>
            </a:r>
            <a:r>
              <a:rPr lang="es-PE" sz="2000" dirty="0" smtClean="0">
                <a:solidFill>
                  <a:schemeClr val="accent5">
                    <a:lumMod val="50000"/>
                  </a:schemeClr>
                </a:solidFill>
              </a:rPr>
              <a:t>mismos.</a:t>
            </a:r>
            <a:endParaRPr lang="es-PE" sz="2000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es-PE" dirty="0"/>
          </a:p>
        </p:txBody>
      </p:sp>
      <p:sp>
        <p:nvSpPr>
          <p:cNvPr id="11" name="CuadroTexto 10"/>
          <p:cNvSpPr txBox="1"/>
          <p:nvPr/>
        </p:nvSpPr>
        <p:spPr>
          <a:xfrm>
            <a:off x="1363579" y="4553159"/>
            <a:ext cx="581125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PE" sz="2000" dirty="0">
                <a:solidFill>
                  <a:schemeClr val="accent5">
                    <a:lumMod val="50000"/>
                  </a:schemeClr>
                </a:solidFill>
              </a:rPr>
              <a:t>Contar con información estadística en materia laboral y sobre la base de la información registrada en la GRTPE</a:t>
            </a:r>
            <a:endParaRPr lang="es-ES" sz="2000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es-PE" dirty="0"/>
          </a:p>
        </p:txBody>
      </p:sp>
      <p:sp>
        <p:nvSpPr>
          <p:cNvPr id="12" name="Título 1"/>
          <p:cNvSpPr txBox="1">
            <a:spLocks/>
          </p:cNvSpPr>
          <p:nvPr/>
        </p:nvSpPr>
        <p:spPr>
          <a:xfrm>
            <a:off x="1363579" y="4098944"/>
            <a:ext cx="2338137" cy="6695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PE" sz="2400" b="1" dirty="0" smtClean="0">
                <a:solidFill>
                  <a:schemeClr val="accent1">
                    <a:lumMod val="50000"/>
                  </a:schemeClr>
                </a:solidFill>
              </a:rPr>
              <a:t>ESTADÍSTICA</a:t>
            </a:r>
            <a:endParaRPr lang="es-E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1704" y="0"/>
            <a:ext cx="2810296" cy="6858000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1506" y="1967673"/>
            <a:ext cx="1483866" cy="1483866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36582" y="3873841"/>
            <a:ext cx="1358636" cy="1358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4722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20025-C2D6-40FF-8288-40EC2E188C53}" type="slidenum">
              <a:rPr lang="es-PE" smtClean="0"/>
              <a:pPr/>
              <a:t>13</a:t>
            </a:fld>
            <a:endParaRPr lang="es-PE"/>
          </a:p>
        </p:txBody>
      </p:sp>
      <p:sp>
        <p:nvSpPr>
          <p:cNvPr id="8" name="Rectángulo 7"/>
          <p:cNvSpPr/>
          <p:nvPr/>
        </p:nvSpPr>
        <p:spPr>
          <a:xfrm>
            <a:off x="835687" y="1483931"/>
            <a:ext cx="28324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PE" sz="2400" b="1" dirty="0">
                <a:solidFill>
                  <a:schemeClr val="accent1">
                    <a:lumMod val="50000"/>
                  </a:schemeClr>
                </a:solidFill>
              </a:rPr>
              <a:t>TRANSPARENCIA</a:t>
            </a:r>
            <a:endParaRPr lang="es-E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835687" y="2197377"/>
            <a:ext cx="454793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2000" dirty="0">
                <a:solidFill>
                  <a:schemeClr val="accent5">
                    <a:lumMod val="50000"/>
                  </a:schemeClr>
                </a:solidFill>
              </a:rPr>
              <a:t>Información de acuerdo a la </a:t>
            </a:r>
            <a:r>
              <a:rPr lang="es-PE" sz="2000" dirty="0" smtClean="0">
                <a:solidFill>
                  <a:schemeClr val="accent5">
                    <a:lumMod val="50000"/>
                  </a:schemeClr>
                </a:solidFill>
              </a:rPr>
              <a:t>materia.</a:t>
            </a:r>
            <a:endParaRPr lang="es-ES" sz="2000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es-PE" dirty="0"/>
          </a:p>
        </p:txBody>
      </p:sp>
      <p:sp>
        <p:nvSpPr>
          <p:cNvPr id="13" name="Rectángulo 12"/>
          <p:cNvSpPr/>
          <p:nvPr/>
        </p:nvSpPr>
        <p:spPr>
          <a:xfrm>
            <a:off x="861557" y="3698122"/>
            <a:ext cx="44598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PE" sz="2400" b="1" dirty="0">
                <a:solidFill>
                  <a:schemeClr val="accent1">
                    <a:lumMod val="50000"/>
                  </a:schemeClr>
                </a:solidFill>
              </a:rPr>
              <a:t>LIBRO DE RECLAMACIONES</a:t>
            </a:r>
            <a:endParaRPr lang="es-E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887427" y="4261366"/>
            <a:ext cx="754866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PE" sz="2000" dirty="0">
                <a:solidFill>
                  <a:schemeClr val="accent5">
                    <a:lumMod val="50000"/>
                  </a:schemeClr>
                </a:solidFill>
              </a:rPr>
              <a:t>Permitir que el administrado pueda dejar constancia en línea de su queja y reclamo sobre los procedimientos administrativos desarrollados en la GRTPE y las funciones de los funcionarios, inspectores y demás </a:t>
            </a:r>
            <a:r>
              <a:rPr lang="es-PE" sz="2000" dirty="0" smtClean="0">
                <a:solidFill>
                  <a:schemeClr val="accent5">
                    <a:lumMod val="50000"/>
                  </a:schemeClr>
                </a:solidFill>
              </a:rPr>
              <a:t>colaboradores.</a:t>
            </a:r>
            <a:endParaRPr lang="es-ES" sz="2000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es-PE" dirty="0"/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1704" y="0"/>
            <a:ext cx="2810296" cy="6858000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8435" y="3602525"/>
            <a:ext cx="1466190" cy="1458431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51078" y="1945596"/>
            <a:ext cx="1503547" cy="1503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2874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20025-C2D6-40FF-8288-40EC2E188C53}" type="slidenum">
              <a:rPr lang="es-PE" smtClean="0"/>
              <a:pPr/>
              <a:t>14</a:t>
            </a:fld>
            <a:endParaRPr lang="es-PE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65204" y="1957651"/>
            <a:ext cx="2357564" cy="3203585"/>
          </a:xfrm>
          <a:prstGeom prst="rect">
            <a:avLst/>
          </a:prstGeom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E" dirty="0" smtClean="0"/>
              <a:t>video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4575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20025-C2D6-40FF-8288-40EC2E188C53}" type="slidenum">
              <a:rPr lang="es-PE" smtClean="0"/>
              <a:pPr/>
              <a:t>15</a:t>
            </a:fld>
            <a:endParaRPr lang="es-PE"/>
          </a:p>
        </p:txBody>
      </p:sp>
      <p:pic>
        <p:nvPicPr>
          <p:cNvPr id="8" name="Marcador de contenido 7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1687"/>
            <a:ext cx="12235543" cy="6856313"/>
          </a:xfrm>
        </p:spPr>
      </p:pic>
      <p:grpSp>
        <p:nvGrpSpPr>
          <p:cNvPr id="3" name="Grupo 2"/>
          <p:cNvGrpSpPr/>
          <p:nvPr/>
        </p:nvGrpSpPr>
        <p:grpSpPr>
          <a:xfrm>
            <a:off x="253382" y="1"/>
            <a:ext cx="6177605" cy="2884516"/>
            <a:chOff x="253382" y="1"/>
            <a:chExt cx="6177605" cy="2884516"/>
          </a:xfrm>
        </p:grpSpPr>
        <p:pic>
          <p:nvPicPr>
            <p:cNvPr id="6" name="Marcador de contenido 7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105686" y="1"/>
              <a:ext cx="2325301" cy="2884516"/>
            </a:xfrm>
            <a:prstGeom prst="rect">
              <a:avLst/>
            </a:prstGeom>
          </p:spPr>
        </p:pic>
        <p:pic>
          <p:nvPicPr>
            <p:cNvPr id="9" name="Marcador de contenido 7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79781" y="1"/>
              <a:ext cx="2325301" cy="2884516"/>
            </a:xfrm>
            <a:prstGeom prst="rect">
              <a:avLst/>
            </a:prstGeom>
          </p:spPr>
        </p:pic>
        <p:pic>
          <p:nvPicPr>
            <p:cNvPr id="10" name="Marcador de contenido 7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53382" y="1"/>
              <a:ext cx="2325301" cy="2884516"/>
            </a:xfrm>
            <a:prstGeom prst="rect">
              <a:avLst/>
            </a:prstGeom>
          </p:spPr>
        </p:pic>
      </p:grpSp>
      <p:pic>
        <p:nvPicPr>
          <p:cNvPr id="5" name="Imagen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2154" y="461419"/>
            <a:ext cx="4194464" cy="1464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9656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20025-C2D6-40FF-8288-40EC2E188C53}" type="slidenum">
              <a:rPr lang="es-PE" smtClean="0"/>
              <a:pPr/>
              <a:t>16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06942700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20025-C2D6-40FF-8288-40EC2E188C53}" type="slidenum">
              <a:rPr lang="es-PE" smtClean="0"/>
              <a:pPr/>
              <a:t>2</a:t>
            </a:fld>
            <a:endParaRPr lang="es-PE"/>
          </a:p>
        </p:txBody>
      </p:sp>
      <p:sp>
        <p:nvSpPr>
          <p:cNvPr id="6" name="Rectángulo 5"/>
          <p:cNvSpPr/>
          <p:nvPr/>
        </p:nvSpPr>
        <p:spPr>
          <a:xfrm flipH="1">
            <a:off x="588025" y="3635185"/>
            <a:ext cx="79283" cy="146631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9" name="CuadroTexto 8"/>
          <p:cNvSpPr txBox="1"/>
          <p:nvPr/>
        </p:nvSpPr>
        <p:spPr>
          <a:xfrm>
            <a:off x="715736" y="3617668"/>
            <a:ext cx="459318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2500" b="1" dirty="0">
                <a:solidFill>
                  <a:schemeClr val="accent1">
                    <a:lumMod val="75000"/>
                  </a:schemeClr>
                </a:solidFill>
              </a:rPr>
              <a:t>SISTEMA DE INFORMACIÓN LABORAL </a:t>
            </a:r>
            <a:r>
              <a:rPr lang="es-PE" sz="2500" b="1" dirty="0" smtClean="0">
                <a:solidFill>
                  <a:schemeClr val="accent1">
                    <a:lumMod val="75000"/>
                  </a:schemeClr>
                </a:solidFill>
              </a:rPr>
              <a:t>DE LA LIBERTAD</a:t>
            </a:r>
            <a:endParaRPr lang="es-PE" sz="25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715736" y="4479442"/>
            <a:ext cx="44152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b="1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GERENCIA REGIONAL DE TRABAJO Y </a:t>
            </a:r>
            <a:br>
              <a:rPr lang="es-PE" b="1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s-PE" b="1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PROMOCIÓN DEL EMPLEO</a:t>
            </a:r>
            <a:endParaRPr lang="es-PE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525" y="404557"/>
            <a:ext cx="1668841" cy="582671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4979" y="1611345"/>
            <a:ext cx="2196800" cy="1733412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23527" y="327311"/>
            <a:ext cx="5434510" cy="6211601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588025" y="5618215"/>
            <a:ext cx="800219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600" dirty="0" smtClean="0">
                <a:solidFill>
                  <a:srgbClr val="002060"/>
                </a:solidFill>
              </a:rPr>
              <a:t>Conociendo a LIS</a:t>
            </a:r>
            <a:endParaRPr lang="es-ES" sz="600" dirty="0"/>
          </a:p>
        </p:txBody>
      </p:sp>
    </p:spTree>
    <p:extLst>
      <p:ext uri="{BB962C8B-B14F-4D97-AF65-F5344CB8AC3E}">
        <p14:creationId xmlns:p14="http://schemas.microsoft.com/office/powerpoint/2010/main" val="21387578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2285" y="533961"/>
            <a:ext cx="5554579" cy="5795093"/>
          </a:xfrm>
          <a:prstGeom prst="rect">
            <a:avLst/>
          </a:prstGeom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20025-C2D6-40FF-8288-40EC2E188C53}" type="slidenum">
              <a:rPr lang="es-PE" smtClean="0"/>
              <a:pPr/>
              <a:t>3</a:t>
            </a:fld>
            <a:endParaRPr lang="es-PE"/>
          </a:p>
        </p:txBody>
      </p:sp>
      <p:sp>
        <p:nvSpPr>
          <p:cNvPr id="5" name="Marcador de contenido 2"/>
          <p:cNvSpPr>
            <a:spLocks noGrp="1"/>
          </p:cNvSpPr>
          <p:nvPr>
            <p:ph idx="1"/>
          </p:nvPr>
        </p:nvSpPr>
        <p:spPr>
          <a:xfrm>
            <a:off x="838200" y="1720546"/>
            <a:ext cx="4648200" cy="342192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sz="2000" dirty="0" smtClean="0">
                <a:solidFill>
                  <a:srgbClr val="002060"/>
                </a:solidFill>
              </a:rPr>
              <a:t>La Política </a:t>
            </a:r>
            <a:r>
              <a:rPr lang="es-ES" sz="2000" dirty="0">
                <a:solidFill>
                  <a:srgbClr val="002060"/>
                </a:solidFill>
              </a:rPr>
              <a:t>Nacional de </a:t>
            </a:r>
            <a:r>
              <a:rPr lang="es-ES" sz="2000" dirty="0" smtClean="0">
                <a:solidFill>
                  <a:srgbClr val="002060"/>
                </a:solidFill>
              </a:rPr>
              <a:t>Modernización de </a:t>
            </a:r>
            <a:r>
              <a:rPr lang="es-ES" sz="2000" dirty="0">
                <a:solidFill>
                  <a:srgbClr val="002060"/>
                </a:solidFill>
              </a:rPr>
              <a:t>la Gestión </a:t>
            </a:r>
            <a:r>
              <a:rPr lang="es-ES" sz="2000" dirty="0" smtClean="0">
                <a:solidFill>
                  <a:srgbClr val="002060"/>
                </a:solidFill>
              </a:rPr>
              <a:t>Pública, establece </a:t>
            </a:r>
            <a:r>
              <a:rPr lang="es-ES" sz="2000" dirty="0">
                <a:solidFill>
                  <a:srgbClr val="002060"/>
                </a:solidFill>
              </a:rPr>
              <a:t>como </a:t>
            </a:r>
            <a:r>
              <a:rPr lang="es-ES" sz="2000" dirty="0" smtClean="0">
                <a:solidFill>
                  <a:srgbClr val="002060"/>
                </a:solidFill>
              </a:rPr>
              <a:t>eje transversal el </a:t>
            </a:r>
            <a:r>
              <a:rPr lang="es-ES" sz="2000" dirty="0">
                <a:solidFill>
                  <a:srgbClr val="002060"/>
                </a:solidFill>
              </a:rPr>
              <a:t>Gobierno Abierto y expresa </a:t>
            </a:r>
            <a:r>
              <a:rPr lang="es-ES" sz="2000" dirty="0" smtClean="0">
                <a:solidFill>
                  <a:srgbClr val="002060"/>
                </a:solidFill>
              </a:rPr>
              <a:t>el compromiso </a:t>
            </a:r>
            <a:r>
              <a:rPr lang="es-ES" sz="2000" dirty="0">
                <a:solidFill>
                  <a:srgbClr val="002060"/>
                </a:solidFill>
              </a:rPr>
              <a:t>del Estado con la </a:t>
            </a:r>
            <a:r>
              <a:rPr lang="es-ES" sz="2000" dirty="0" smtClean="0">
                <a:solidFill>
                  <a:srgbClr val="002060"/>
                </a:solidFill>
              </a:rPr>
              <a:t>democracia, la </a:t>
            </a:r>
            <a:r>
              <a:rPr lang="es-ES" sz="2000" dirty="0">
                <a:solidFill>
                  <a:srgbClr val="002060"/>
                </a:solidFill>
              </a:rPr>
              <a:t>transparencia y la eficiencia en </a:t>
            </a:r>
            <a:r>
              <a:rPr lang="es-ES" sz="2000" dirty="0" smtClean="0">
                <a:solidFill>
                  <a:srgbClr val="002060"/>
                </a:solidFill>
              </a:rPr>
              <a:t>la administración</a:t>
            </a:r>
            <a:r>
              <a:rPr lang="es-ES" sz="2000" dirty="0">
                <a:solidFill>
                  <a:srgbClr val="002060"/>
                </a:solidFill>
              </a:rPr>
              <a:t>, principios que </a:t>
            </a:r>
            <a:r>
              <a:rPr lang="es-ES" sz="2000" dirty="0" smtClean="0">
                <a:solidFill>
                  <a:srgbClr val="002060"/>
                </a:solidFill>
              </a:rPr>
              <a:t>compartimos con </a:t>
            </a:r>
            <a:r>
              <a:rPr lang="es-ES" sz="2000" dirty="0">
                <a:solidFill>
                  <a:srgbClr val="002060"/>
                </a:solidFill>
              </a:rPr>
              <a:t>la Alianza para el Gobierno Abierto</a:t>
            </a:r>
            <a:r>
              <a:rPr lang="es-ES" sz="2000" dirty="0" smtClean="0">
                <a:solidFill>
                  <a:srgbClr val="002060"/>
                </a:solidFill>
              </a:rPr>
              <a:t>, iniciativa </a:t>
            </a:r>
            <a:r>
              <a:rPr lang="es-ES" sz="2000" dirty="0">
                <a:solidFill>
                  <a:srgbClr val="002060"/>
                </a:solidFill>
              </a:rPr>
              <a:t>de la que el Perú forma parte, </a:t>
            </a:r>
            <a:r>
              <a:rPr lang="es-ES" sz="2000" dirty="0" smtClean="0">
                <a:solidFill>
                  <a:srgbClr val="002060"/>
                </a:solidFill>
              </a:rPr>
              <a:t>igual que </a:t>
            </a:r>
            <a:r>
              <a:rPr lang="es-ES" sz="2000" dirty="0">
                <a:solidFill>
                  <a:srgbClr val="002060"/>
                </a:solidFill>
              </a:rPr>
              <a:t>la mayoría de países de la OCDE.</a:t>
            </a:r>
          </a:p>
        </p:txBody>
      </p:sp>
      <p:graphicFrame>
        <p:nvGraphicFramePr>
          <p:cNvPr id="6" name="Obje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1960544"/>
              </p:ext>
            </p:extLst>
          </p:nvPr>
        </p:nvGraphicFramePr>
        <p:xfrm>
          <a:off x="8009198" y="4821544"/>
          <a:ext cx="1298032" cy="9417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" name="CorelDRAW" r:id="rId4" imgW="5088960" imgH="3694320" progId="CorelDraw.Graphic.17">
                  <p:embed/>
                </p:oleObj>
              </mc:Choice>
              <mc:Fallback>
                <p:oleObj name="CorelDRAW" r:id="rId4" imgW="5088960" imgH="3694320" progId="CorelDraw.Graphic.1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9198" y="4821544"/>
                        <a:ext cx="1298032" cy="94179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Imagen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8269" y="5093916"/>
            <a:ext cx="3568062" cy="1029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4772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20025-C2D6-40FF-8288-40EC2E188C53}" type="slidenum">
              <a:rPr lang="es-PE" smtClean="0"/>
              <a:pPr/>
              <a:t>4</a:t>
            </a:fld>
            <a:endParaRPr lang="es-PE"/>
          </a:p>
        </p:txBody>
      </p:sp>
      <p:sp>
        <p:nvSpPr>
          <p:cNvPr id="2" name="Rectángulo 1"/>
          <p:cNvSpPr/>
          <p:nvPr/>
        </p:nvSpPr>
        <p:spPr>
          <a:xfrm>
            <a:off x="754250" y="1959436"/>
            <a:ext cx="432754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000" dirty="0">
                <a:solidFill>
                  <a:srgbClr val="002060"/>
                </a:solidFill>
              </a:rPr>
              <a:t>Este sistema está orientado a brindar  de forma sencilla información  generada por la Gerencia Regional de Trabajo y Promoción del Empleo, de tal manera que cada ciudadano pueda acceder a ella haciendo búsquedas libres o usando filtros a través del </a:t>
            </a:r>
            <a:r>
              <a:rPr lang="es-ES" sz="2000" dirty="0" err="1">
                <a:solidFill>
                  <a:srgbClr val="002060"/>
                </a:solidFill>
              </a:rPr>
              <a:t>website</a:t>
            </a:r>
            <a:r>
              <a:rPr lang="es-ES" sz="2000" dirty="0">
                <a:solidFill>
                  <a:srgbClr val="002060"/>
                </a:solidFill>
              </a:rPr>
              <a:t> y/o </a:t>
            </a:r>
            <a:r>
              <a:rPr lang="es-ES" sz="2000" dirty="0" smtClean="0">
                <a:solidFill>
                  <a:srgbClr val="002060"/>
                </a:solidFill>
              </a:rPr>
              <a:t>apps</a:t>
            </a:r>
            <a:endParaRPr lang="es-ES" sz="2000" dirty="0">
              <a:solidFill>
                <a:srgbClr val="002060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4880" y="158051"/>
            <a:ext cx="4704172" cy="6347690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095470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20025-C2D6-40FF-8288-40EC2E188C53}" type="slidenum">
              <a:rPr lang="es-PE" smtClean="0"/>
              <a:pPr/>
              <a:t>5</a:t>
            </a:fld>
            <a:endParaRPr lang="es-PE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91873"/>
            <a:ext cx="12192000" cy="6566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5191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20025-C2D6-40FF-8288-40EC2E188C53}" type="slidenum">
              <a:rPr lang="es-PE" smtClean="0"/>
              <a:pPr/>
              <a:t>6</a:t>
            </a:fld>
            <a:endParaRPr lang="es-PE"/>
          </a:p>
        </p:txBody>
      </p:sp>
      <p:sp>
        <p:nvSpPr>
          <p:cNvPr id="6" name="Rectángulo 5"/>
          <p:cNvSpPr/>
          <p:nvPr/>
        </p:nvSpPr>
        <p:spPr>
          <a:xfrm>
            <a:off x="4134566" y="989696"/>
            <a:ext cx="31652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PE" sz="3200" b="1" dirty="0" smtClean="0">
                <a:solidFill>
                  <a:schemeClr val="tx2"/>
                </a:solidFill>
              </a:rPr>
              <a:t>SERVICIOS LIS</a:t>
            </a:r>
          </a:p>
        </p:txBody>
      </p:sp>
      <p:sp>
        <p:nvSpPr>
          <p:cNvPr id="7" name="Rectángulo 6"/>
          <p:cNvSpPr/>
          <p:nvPr/>
        </p:nvSpPr>
        <p:spPr>
          <a:xfrm>
            <a:off x="9419792" y="3725957"/>
            <a:ext cx="17064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PE" b="1" dirty="0">
                <a:solidFill>
                  <a:srgbClr val="002060"/>
                </a:solidFill>
              </a:rPr>
              <a:t>ESTADÍSTICA</a:t>
            </a:r>
            <a:endParaRPr lang="es-ES" b="1" dirty="0">
              <a:solidFill>
                <a:srgbClr val="002060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890924" y="4173835"/>
            <a:ext cx="19201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PE" b="1" dirty="0">
                <a:solidFill>
                  <a:srgbClr val="002060"/>
                </a:solidFill>
              </a:rPr>
              <a:t>CAPACITACIÓN</a:t>
            </a:r>
            <a:endParaRPr lang="es-ES" b="1" dirty="0">
              <a:solidFill>
                <a:srgbClr val="002060"/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900271" y="3155178"/>
            <a:ext cx="18389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PE" b="1" dirty="0">
                <a:solidFill>
                  <a:srgbClr val="002060"/>
                </a:solidFill>
              </a:rPr>
              <a:t>REGISTRO DE </a:t>
            </a:r>
          </a:p>
          <a:p>
            <a:pPr algn="ctr"/>
            <a:r>
              <a:rPr lang="es-PE" b="1" dirty="0" smtClean="0">
                <a:solidFill>
                  <a:srgbClr val="002060"/>
                </a:solidFill>
              </a:rPr>
              <a:t>CONTRATOS</a:t>
            </a:r>
            <a:endParaRPr lang="es-PE" b="1" dirty="0">
              <a:solidFill>
                <a:srgbClr val="002060"/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831996" y="1605724"/>
            <a:ext cx="18389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PE" b="1" dirty="0" smtClean="0">
                <a:solidFill>
                  <a:srgbClr val="002060"/>
                </a:solidFill>
              </a:rPr>
              <a:t>INFORMACIÓN</a:t>
            </a:r>
          </a:p>
          <a:p>
            <a:pPr algn="ctr"/>
            <a:r>
              <a:rPr lang="es-PE" b="1" dirty="0" smtClean="0">
                <a:solidFill>
                  <a:srgbClr val="002060"/>
                </a:solidFill>
              </a:rPr>
              <a:t>LABORAL</a:t>
            </a:r>
            <a:endParaRPr lang="es-ES" b="1" dirty="0">
              <a:solidFill>
                <a:srgbClr val="002060"/>
              </a:solidFill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676503" y="5601679"/>
            <a:ext cx="20571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PE" b="1" dirty="0" smtClean="0">
                <a:solidFill>
                  <a:srgbClr val="002060"/>
                </a:solidFill>
              </a:rPr>
              <a:t>ORIENTACIÓN Y </a:t>
            </a:r>
          </a:p>
          <a:p>
            <a:pPr algn="ctr"/>
            <a:r>
              <a:rPr lang="es-PE" b="1" dirty="0" smtClean="0">
                <a:solidFill>
                  <a:srgbClr val="002060"/>
                </a:solidFill>
              </a:rPr>
              <a:t>FISCALIZACIÓN</a:t>
            </a:r>
            <a:endParaRPr lang="es-ES" b="1" dirty="0">
              <a:solidFill>
                <a:srgbClr val="002060"/>
              </a:solidFill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9176542" y="1605724"/>
            <a:ext cx="19629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PE" b="1" dirty="0" smtClean="0">
                <a:solidFill>
                  <a:srgbClr val="002060"/>
                </a:solidFill>
              </a:rPr>
              <a:t>NORMATIVIDAD</a:t>
            </a:r>
          </a:p>
          <a:p>
            <a:pPr algn="ctr"/>
            <a:r>
              <a:rPr lang="es-PE" b="1" dirty="0" smtClean="0">
                <a:solidFill>
                  <a:srgbClr val="002060"/>
                </a:solidFill>
              </a:rPr>
              <a:t>LABORAL</a:t>
            </a:r>
            <a:endParaRPr lang="es-ES" b="1" dirty="0">
              <a:solidFill>
                <a:srgbClr val="002060"/>
              </a:solidFill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9307112" y="5334273"/>
            <a:ext cx="22986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PE" sz="1600" b="1" dirty="0">
                <a:solidFill>
                  <a:srgbClr val="002060"/>
                </a:solidFill>
              </a:rPr>
              <a:t>LIBRO DE </a:t>
            </a:r>
            <a:r>
              <a:rPr lang="es-PE" sz="1600" b="1" dirty="0" smtClean="0">
                <a:solidFill>
                  <a:srgbClr val="002060"/>
                </a:solidFill>
              </a:rPr>
              <a:t>         RECLAMACIONES</a:t>
            </a:r>
            <a:endParaRPr lang="es-ES" sz="1600" b="1" dirty="0">
              <a:solidFill>
                <a:srgbClr val="002060"/>
              </a:solidFill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9187631" y="2609667"/>
            <a:ext cx="20143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PE" b="1" dirty="0" smtClean="0">
                <a:solidFill>
                  <a:srgbClr val="002060"/>
                </a:solidFill>
              </a:rPr>
              <a:t>OBSERVATORIO</a:t>
            </a:r>
          </a:p>
          <a:p>
            <a:pPr algn="ctr"/>
            <a:r>
              <a:rPr lang="es-PE" b="1" dirty="0" smtClean="0">
                <a:solidFill>
                  <a:srgbClr val="002060"/>
                </a:solidFill>
              </a:rPr>
              <a:t> </a:t>
            </a:r>
            <a:r>
              <a:rPr lang="es-PE" b="1" dirty="0">
                <a:solidFill>
                  <a:srgbClr val="002060"/>
                </a:solidFill>
              </a:rPr>
              <a:t>LABORAL</a:t>
            </a:r>
            <a:endParaRPr lang="es-ES" b="1" dirty="0">
              <a:solidFill>
                <a:srgbClr val="002060"/>
              </a:solidFill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764935" y="4798257"/>
            <a:ext cx="17472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PE" b="1" dirty="0" smtClean="0">
                <a:solidFill>
                  <a:srgbClr val="002060"/>
                </a:solidFill>
              </a:rPr>
              <a:t>ASESORIA</a:t>
            </a:r>
          </a:p>
          <a:p>
            <a:pPr algn="ctr"/>
            <a:r>
              <a:rPr lang="es-PE" b="1" dirty="0" smtClean="0">
                <a:solidFill>
                  <a:srgbClr val="002060"/>
                </a:solidFill>
              </a:rPr>
              <a:t>LEGAL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0140" y="1946797"/>
            <a:ext cx="7051920" cy="4004706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93" y="1555543"/>
            <a:ext cx="684260" cy="684260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81209" y="1520860"/>
            <a:ext cx="660909" cy="660909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23" y="5549424"/>
            <a:ext cx="660909" cy="660909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649" y="2367100"/>
            <a:ext cx="660909" cy="660909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548" y="3191196"/>
            <a:ext cx="664314" cy="664314"/>
          </a:xfrm>
          <a:prstGeom prst="rect">
            <a:avLst/>
          </a:prstGeom>
        </p:spPr>
      </p:pic>
      <p:pic>
        <p:nvPicPr>
          <p:cNvPr id="21" name="Imagen 2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0584" y="2613835"/>
            <a:ext cx="658521" cy="658521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6109" y="5355025"/>
            <a:ext cx="655393" cy="651925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548" y="4014702"/>
            <a:ext cx="653168" cy="653168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842" y="4807985"/>
            <a:ext cx="656059" cy="652587"/>
          </a:xfrm>
          <a:prstGeom prst="rect">
            <a:avLst/>
          </a:prstGeom>
        </p:spPr>
      </p:pic>
      <p:pic>
        <p:nvPicPr>
          <p:cNvPr id="25" name="Imagen 24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0584" y="3563372"/>
            <a:ext cx="645290" cy="645290"/>
          </a:xfrm>
          <a:prstGeom prst="rect">
            <a:avLst/>
          </a:prstGeom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46212" y="4539102"/>
            <a:ext cx="645290" cy="645290"/>
          </a:xfrm>
          <a:prstGeom prst="rect">
            <a:avLst/>
          </a:prstGeom>
        </p:spPr>
      </p:pic>
      <p:sp>
        <p:nvSpPr>
          <p:cNvPr id="27" name="Rectángulo 26"/>
          <p:cNvSpPr/>
          <p:nvPr/>
        </p:nvSpPr>
        <p:spPr>
          <a:xfrm>
            <a:off x="9307112" y="4691569"/>
            <a:ext cx="21680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PE" b="1" dirty="0" smtClean="0">
                <a:solidFill>
                  <a:srgbClr val="002060"/>
                </a:solidFill>
              </a:rPr>
              <a:t>TRANSPARENCIA</a:t>
            </a:r>
            <a:endParaRPr lang="es-ES" b="1" dirty="0">
              <a:solidFill>
                <a:srgbClr val="002060"/>
              </a:solidFill>
            </a:endParaRPr>
          </a:p>
        </p:txBody>
      </p:sp>
      <p:sp>
        <p:nvSpPr>
          <p:cNvPr id="28" name="Rectángulo 27"/>
          <p:cNvSpPr/>
          <p:nvPr/>
        </p:nvSpPr>
        <p:spPr>
          <a:xfrm>
            <a:off x="973754" y="2380206"/>
            <a:ext cx="22964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PE" b="1" dirty="0">
                <a:solidFill>
                  <a:srgbClr val="002060"/>
                </a:solidFill>
              </a:rPr>
              <a:t>EMPRENDIMIENTO</a:t>
            </a:r>
          </a:p>
          <a:p>
            <a:pPr algn="ctr"/>
            <a:r>
              <a:rPr lang="es-PE" b="1" dirty="0" smtClean="0">
                <a:solidFill>
                  <a:srgbClr val="002060"/>
                </a:solidFill>
              </a:rPr>
              <a:t> LABORAL</a:t>
            </a:r>
            <a:endParaRPr lang="es-ES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1591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703" y="1581186"/>
            <a:ext cx="6542469" cy="4404200"/>
          </a:xfrm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20025-C2D6-40FF-8288-40EC2E188C53}" type="slidenum">
              <a:rPr lang="es-PE" smtClean="0"/>
              <a:pPr/>
              <a:t>7</a:t>
            </a:fld>
            <a:endParaRPr lang="es-PE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1631" y="763038"/>
            <a:ext cx="3881137" cy="5273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17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38462" y="1013951"/>
            <a:ext cx="5438274" cy="368800"/>
          </a:xfrm>
        </p:spPr>
        <p:txBody>
          <a:bodyPr>
            <a:normAutofit fontScale="90000"/>
          </a:bodyPr>
          <a:lstStyle/>
          <a:p>
            <a:r>
              <a:rPr lang="es-PE" sz="2700" b="1" dirty="0" smtClean="0"/>
              <a:t/>
            </a:r>
            <a:br>
              <a:rPr lang="es-PE" sz="2700" b="1" dirty="0" smtClean="0"/>
            </a:br>
            <a:r>
              <a:rPr lang="es-PE" sz="2700" b="1" dirty="0"/>
              <a:t/>
            </a:r>
            <a:br>
              <a:rPr lang="es-PE" sz="2700" b="1" dirty="0"/>
            </a:br>
            <a:r>
              <a:rPr lang="es-PE" sz="2700" b="1" dirty="0" smtClean="0">
                <a:solidFill>
                  <a:schemeClr val="accent1">
                    <a:lumMod val="50000"/>
                  </a:schemeClr>
                </a:solidFill>
              </a:rPr>
              <a:t>INFORMACIÓN LABORAL</a:t>
            </a:r>
            <a:br>
              <a:rPr lang="es-PE" sz="2700" b="1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es-P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20025-C2D6-40FF-8288-40EC2E188C53}" type="slidenum">
              <a:rPr lang="es-PE" smtClean="0"/>
              <a:pPr/>
              <a:t>8</a:t>
            </a:fld>
            <a:endParaRPr lang="es-PE"/>
          </a:p>
        </p:txBody>
      </p:sp>
      <p:sp>
        <p:nvSpPr>
          <p:cNvPr id="7" name="CuadroTexto 6"/>
          <p:cNvSpPr txBox="1"/>
          <p:nvPr/>
        </p:nvSpPr>
        <p:spPr>
          <a:xfrm>
            <a:off x="938462" y="2082448"/>
            <a:ext cx="745957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PE" sz="2000" b="1" dirty="0">
                <a:solidFill>
                  <a:schemeClr val="accent5">
                    <a:lumMod val="50000"/>
                  </a:schemeClr>
                </a:solidFill>
              </a:rPr>
              <a:t> RUC, Nombre y/o razón social: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2000" dirty="0">
                <a:solidFill>
                  <a:schemeClr val="accent5">
                    <a:lumMod val="50000"/>
                  </a:schemeClr>
                </a:solidFill>
              </a:rPr>
              <a:t>Conocer si </a:t>
            </a:r>
            <a:r>
              <a:rPr lang="es-PE" sz="2000" dirty="0" smtClean="0">
                <a:solidFill>
                  <a:schemeClr val="accent5">
                    <a:lumMod val="50000"/>
                  </a:schemeClr>
                </a:solidFill>
              </a:rPr>
              <a:t>la GRTPE es competente para fiscalizar, de ser así se habilita la posibilidad de efectuar denuncias en línea</a:t>
            </a:r>
            <a:endParaRPr lang="es-PE" sz="2000" dirty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2000" dirty="0">
                <a:solidFill>
                  <a:schemeClr val="accent5">
                    <a:lumMod val="50000"/>
                  </a:schemeClr>
                </a:solidFill>
              </a:rPr>
              <a:t>Conocer si cuenta con contratos registrados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2000" dirty="0">
                <a:solidFill>
                  <a:schemeClr val="accent5">
                    <a:lumMod val="50000"/>
                  </a:schemeClr>
                </a:solidFill>
              </a:rPr>
              <a:t>Conocer si existen sindicatos, nombre de los sindicatos, directiva vigente y plazo de vigencia de la misma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2000" dirty="0">
                <a:solidFill>
                  <a:schemeClr val="accent5">
                    <a:lumMod val="50000"/>
                  </a:schemeClr>
                </a:solidFill>
              </a:rPr>
              <a:t>Conocer </a:t>
            </a:r>
            <a:r>
              <a:rPr lang="es-PE" sz="2000" dirty="0" smtClean="0">
                <a:solidFill>
                  <a:schemeClr val="accent5">
                    <a:lumMod val="50000"/>
                  </a:schemeClr>
                </a:solidFill>
              </a:rPr>
              <a:t>si el sindicato a </a:t>
            </a:r>
            <a:r>
              <a:rPr lang="es-PE" sz="2000" dirty="0">
                <a:solidFill>
                  <a:schemeClr val="accent5">
                    <a:lumMod val="50000"/>
                  </a:schemeClr>
                </a:solidFill>
              </a:rPr>
              <a:t>presentado a la GRTPE el pliego de negociaciones colectivas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2000" dirty="0">
                <a:solidFill>
                  <a:schemeClr val="accent5">
                    <a:lumMod val="50000"/>
                  </a:schemeClr>
                </a:solidFill>
              </a:rPr>
              <a:t>Conocer si existe convenio colectivo y vigencia del mismo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PE" sz="20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es-PE" sz="2000" b="1" dirty="0" smtClean="0">
                <a:solidFill>
                  <a:schemeClr val="accent5">
                    <a:lumMod val="50000"/>
                  </a:schemeClr>
                </a:solidFill>
              </a:rPr>
              <a:t>A través del DNI: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2000" dirty="0" smtClean="0">
                <a:solidFill>
                  <a:schemeClr val="accent5">
                    <a:lumMod val="50000"/>
                  </a:schemeClr>
                </a:solidFill>
              </a:rPr>
              <a:t>Conocer si cuenta con contrato inscrito y periodo de vigencia del mismo.</a:t>
            </a:r>
            <a:endParaRPr lang="es-PE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1704" y="0"/>
            <a:ext cx="2810296" cy="68580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2485" y="2524259"/>
            <a:ext cx="1542629" cy="1542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13990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20025-C2D6-40FF-8288-40EC2E188C53}" type="slidenum">
              <a:rPr lang="es-PE" smtClean="0"/>
              <a:pPr/>
              <a:t>9</a:t>
            </a:fld>
            <a:endParaRPr lang="es-PE"/>
          </a:p>
        </p:txBody>
      </p:sp>
      <p:sp>
        <p:nvSpPr>
          <p:cNvPr id="12" name="Título 1"/>
          <p:cNvSpPr txBox="1">
            <a:spLocks/>
          </p:cNvSpPr>
          <p:nvPr/>
        </p:nvSpPr>
        <p:spPr>
          <a:xfrm>
            <a:off x="729882" y="1404680"/>
            <a:ext cx="3412958" cy="6695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PE" sz="2400" b="1" dirty="0" smtClean="0">
                <a:solidFill>
                  <a:schemeClr val="accent1">
                    <a:lumMod val="50000"/>
                  </a:schemeClr>
                </a:solidFill>
              </a:rPr>
              <a:t>EMPRENDIMIENTO LABORAL</a:t>
            </a:r>
            <a:endParaRPr lang="es-E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733137" y="2074271"/>
            <a:ext cx="54302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PE" sz="2000" dirty="0">
                <a:solidFill>
                  <a:schemeClr val="accent5">
                    <a:lumMod val="50000"/>
                  </a:schemeClr>
                </a:solidFill>
              </a:rPr>
              <a:t>Fomentar la interconexión entre la oferta formativa y demanda del mercado </a:t>
            </a:r>
            <a:r>
              <a:rPr lang="es-PE" sz="2000" dirty="0" smtClean="0">
                <a:solidFill>
                  <a:schemeClr val="accent5">
                    <a:lumMod val="50000"/>
                  </a:schemeClr>
                </a:solidFill>
              </a:rPr>
              <a:t>laboral.</a:t>
            </a:r>
            <a:endParaRPr lang="es-ES" sz="2000" dirty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endParaRPr lang="es-PE" sz="2000" dirty="0"/>
          </a:p>
        </p:txBody>
      </p:sp>
      <p:pic>
        <p:nvPicPr>
          <p:cNvPr id="20" name="Imagen 1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1704" y="0"/>
            <a:ext cx="2810296" cy="6858000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15599" y="1887680"/>
            <a:ext cx="1473706" cy="1473706"/>
          </a:xfrm>
          <a:prstGeom prst="rect">
            <a:avLst/>
          </a:prstGeom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729882" y="3759525"/>
            <a:ext cx="5606716" cy="6695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PE" sz="2400" b="1" dirty="0">
                <a:solidFill>
                  <a:schemeClr val="accent1">
                    <a:lumMod val="50000"/>
                  </a:schemeClr>
                </a:solidFill>
              </a:rPr>
              <a:t>REGISTRO DE </a:t>
            </a:r>
            <a:r>
              <a:rPr lang="es-PE" sz="2400" b="1" dirty="0" smtClean="0">
                <a:solidFill>
                  <a:schemeClr val="accent1">
                    <a:lumMod val="50000"/>
                  </a:schemeClr>
                </a:solidFill>
              </a:rPr>
              <a:t>CONTRATOS ON </a:t>
            </a:r>
            <a:r>
              <a:rPr lang="es-PE" sz="2400" b="1" dirty="0">
                <a:solidFill>
                  <a:schemeClr val="accent1">
                    <a:lumMod val="50000"/>
                  </a:schemeClr>
                </a:solidFill>
              </a:rPr>
              <a:t>LINE</a:t>
            </a:r>
            <a:endParaRPr lang="es-E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745380" y="4429116"/>
            <a:ext cx="56067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PE" sz="2000" dirty="0">
                <a:solidFill>
                  <a:schemeClr val="accent5">
                    <a:lumMod val="50000"/>
                  </a:schemeClr>
                </a:solidFill>
              </a:rPr>
              <a:t>Permitir el registro de contratos sujetos a modalidad </a:t>
            </a:r>
            <a:r>
              <a:rPr lang="es-PE" sz="2000" dirty="0" err="1">
                <a:solidFill>
                  <a:schemeClr val="accent5">
                    <a:lumMod val="50000"/>
                  </a:schemeClr>
                </a:solidFill>
              </a:rPr>
              <a:t>on</a:t>
            </a:r>
            <a:r>
              <a:rPr lang="es-PE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s-PE" sz="2000" dirty="0" smtClean="0">
                <a:solidFill>
                  <a:schemeClr val="accent5">
                    <a:lumMod val="50000"/>
                  </a:schemeClr>
                </a:solidFill>
              </a:rPr>
              <a:t>line.</a:t>
            </a:r>
            <a:endParaRPr lang="es-ES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15599" y="3614349"/>
            <a:ext cx="1473706" cy="1473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9372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OBIERNO REGIONAL LA LIBERTAD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4857</TotalTime>
  <Words>497</Words>
  <Application>Microsoft Office PowerPoint</Application>
  <PresentationFormat>Panorámica</PresentationFormat>
  <Paragraphs>74</Paragraphs>
  <Slides>16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3" baseType="lpstr">
      <vt:lpstr>Arial</vt:lpstr>
      <vt:lpstr>Calibri</vt:lpstr>
      <vt:lpstr>OPEN SANS</vt:lpstr>
      <vt:lpstr>OPEN SANS</vt:lpstr>
      <vt:lpstr>OPEN SANS</vt:lpstr>
      <vt:lpstr>Tema de Office</vt:lpstr>
      <vt:lpstr>CorelDRAW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 INFORMACIÓN LABORAL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Juan José Carlos Vásquez Vásquez</dc:creator>
  <cp:lastModifiedBy>JDIAZ</cp:lastModifiedBy>
  <cp:revision>240</cp:revision>
  <cp:lastPrinted>2015-09-25T13:23:16Z</cp:lastPrinted>
  <dcterms:created xsi:type="dcterms:W3CDTF">2015-09-08T15:08:45Z</dcterms:created>
  <dcterms:modified xsi:type="dcterms:W3CDTF">2017-05-22T21:03:22Z</dcterms:modified>
</cp:coreProperties>
</file>